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88" r:id="rId5"/>
    <p:sldId id="260" r:id="rId6"/>
    <p:sldId id="259" r:id="rId7"/>
    <p:sldId id="269" r:id="rId8"/>
    <p:sldId id="282" r:id="rId9"/>
    <p:sldId id="283" r:id="rId10"/>
    <p:sldId id="278" r:id="rId11"/>
    <p:sldId id="280" r:id="rId12"/>
    <p:sldId id="270" r:id="rId13"/>
    <p:sldId id="284" r:id="rId14"/>
    <p:sldId id="272" r:id="rId15"/>
    <p:sldId id="285" r:id="rId16"/>
    <p:sldId id="287" r:id="rId17"/>
    <p:sldId id="289" r:id="rId18"/>
    <p:sldId id="290" r:id="rId19"/>
    <p:sldId id="279"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F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65" autoAdjust="0"/>
    <p:restoredTop sz="94610"/>
  </p:normalViewPr>
  <p:slideViewPr>
    <p:cSldViewPr snapToGrid="0" snapToObjects="1">
      <p:cViewPr>
        <p:scale>
          <a:sx n="125" d="100"/>
          <a:sy n="125" d="100"/>
        </p:scale>
        <p:origin x="-782"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4824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commencer avec Cursor, suivez ces étapes: installez l'application depuis cursor.sh, configurez votre environnement de développement, familiarisez-vous avec les commandes principales, et rejoignez notre prochain atelier pratique pour approfondir votre maîtrise de l'outil dans des cas réels.</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01321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génération de code avec Cursor suit un processus en trois étapes: d'abord, vous saisissez un prompt décrivant ce que vous souhaitez; ensuite, Cursor génère le code correspondant; enfin, vous pouvez affiner votre demande avec des ajustements contextuels pour obtenir exactement ce que vous voulez.</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refactoring automatique transforme du code mal structuré en code propre, lisible et performant. Cursor analyse la logique existante, l'améliore en ajoutant de la documentation, en optimisant les algorithmes, en respectant les bonnes pratiques, tout en préservant le comportement d'origine.</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667477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65643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documentation assistée par IA dans Cursor génère automatiquement des docstrings complètes, des explications en langage naturel et même des README entiers. Elle analyse le code, comprend sa fonction et sa structure, puis produit une documentation qui suit les meilleures pratiques du langage concerné.</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3651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à notre masterclass sur Cursor, un éditeur de code augmenté par l'IA qui révolutionne le développement. Nous explorerons comment cet outil combine puissance de l'IA et expérience de codage intuitive.</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59231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ce qu'est Cursor - un éditeur de code IA avancé - et explique le concept de "Vibecoding" qui est l'état de flow programmation où le développeur et l'IA travaillent en parfaite harmonie, permettant une transformation rapide des idées en code fonctionnel.</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les avantages principaux de Cursor: l'accélération du développement, la réduction de la charge cognitive, l'adaptabilité à divers langages, la navigation intelligente dans le code, la communication en langage naturel, et son optimisation pour les projets GenAI et ML. Les statistiques en bas montrent les gains mesurables pour les équipes de développement.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7008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présente une analyse équilibrée des avantages et des limites de Cursor. Du côté des avantages: intégration native de l'IA, agent conversationnel avancé, compréhension contextuelle, modèles IA performants et interface VSCode familière. Pour les limites: dépendance au cloud, potentiel de bugs, problèmes de confidentialité, impact sur les performances et hallucinations avec les APIs complexes. Elle conclut avec des conseils pratiques pour tirer le meilleur parti de l'outil.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L'interface de Cursor est conçue pour intégrer l'IA au cœur de l'expérience de développement. Elle comprend une barre latérale dédiée à l'IA, un chat contextuel intelligent, des raccourcis clavier optimisés et différents modes d'interaction pour s'adapter à votre flux de travail.</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6026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Cette slide offre un guide pratique pour utiliser Cursor, présentant les commandes essentielles (comme /chat, /edit, /explain), des conseils pour un workflow efficace (spécifier le langage, découper les problèmes complexes), et une capture d'écran de l'interface pour aider les utilisateurs à se familiariser avec l'outil.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9926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2" descr="preencoded.png">
            <a:extLst>
              <a:ext uri="{FF2B5EF4-FFF2-40B4-BE49-F238E27FC236}">
                <a16:creationId xmlns:a16="http://schemas.microsoft.com/office/drawing/2014/main" id="{A496ACEA-4B9B-ECBA-2690-E899F2FBA5C7}"/>
              </a:ext>
            </a:extLst>
          </p:cNvPr>
          <p:cNvPicPr>
            <a:picLocks noChangeAspect="1"/>
          </p:cNvPicPr>
          <p:nvPr userDrawn="1"/>
        </p:nvPicPr>
        <p:blipFill>
          <a:blip r:embed="rId3">
            <a:alphaModFix amt="20000"/>
          </a:blip>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hyperlink" Target="https://cursor.com/download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4.jfi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4.jfi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cursor.com/download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docs.cursor.com/en/get-started/quicksta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6" name="Text 0"/>
          <p:cNvSpPr/>
          <p:nvPr/>
        </p:nvSpPr>
        <p:spPr>
          <a:xfrm>
            <a:off x="1308177" y="1912112"/>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Vibecoding with Cursor</a:t>
            </a:r>
            <a:endParaRPr lang="en-US" sz="4100" dirty="0">
              <a:latin typeface="Arial" panose="020B0604020202020204" pitchFamily="34" charset="0"/>
              <a:cs typeface="Arial" panose="020B0604020202020204" pitchFamily="34" charset="0"/>
            </a:endParaRPr>
          </a:p>
        </p:txBody>
      </p:sp>
      <p:sp>
        <p:nvSpPr>
          <p:cNvPr id="7" name="Text 1"/>
          <p:cNvSpPr/>
          <p:nvPr/>
        </p:nvSpPr>
        <p:spPr>
          <a:xfrm>
            <a:off x="2293512" y="2540762"/>
            <a:ext cx="4556976" cy="257175"/>
          </a:xfrm>
          <a:prstGeom prst="rect">
            <a:avLst/>
          </a:prstGeom>
          <a:noFill/>
          <a:ln/>
        </p:spPr>
        <p:txBody>
          <a:bodyPr wrap="square" lIns="0" tIns="0" rIns="0" bIns="0" rtlCol="0" anchor="ctr"/>
          <a:lstStyle/>
          <a:p>
            <a:pPr algn="ctr">
              <a:lnSpc>
                <a:spcPts val="2000"/>
              </a:lnSpc>
            </a:pPr>
            <a:r>
              <a:rPr lang="en-US" sz="1700" i="1" dirty="0">
                <a:solidFill>
                  <a:srgbClr val="FFFFFF"/>
                </a:solidFill>
                <a:latin typeface="Arial" panose="020B0604020202020204" pitchFamily="34" charset="0"/>
                <a:ea typeface="Inter" pitchFamily="34" charset="-122"/>
                <a:cs typeface="Arial" panose="020B0604020202020204" pitchFamily="34" charset="0"/>
              </a:rPr>
              <a:t>Cursor, the best way to code with AI?</a:t>
            </a:r>
            <a:endParaRPr lang="en-US" sz="1700" i="1" dirty="0">
              <a:latin typeface="Arial" panose="020B0604020202020204" pitchFamily="34" charset="0"/>
              <a:cs typeface="Arial" panose="020B0604020202020204" pitchFamily="34" charset="0"/>
            </a:endParaRPr>
          </a:p>
        </p:txBody>
      </p:sp>
      <p:sp>
        <p:nvSpPr>
          <p:cNvPr id="8" name="Text 2"/>
          <p:cNvSpPr/>
          <p:nvPr/>
        </p:nvSpPr>
        <p:spPr>
          <a:xfrm>
            <a:off x="2345941" y="3622295"/>
            <a:ext cx="4452119" cy="558166"/>
          </a:xfrm>
          <a:prstGeom prst="rect">
            <a:avLst/>
          </a:prstGeom>
          <a:noFill/>
          <a:ln/>
        </p:spPr>
        <p:txBody>
          <a:bodyPr wrap="square" lIns="0" tIns="0" rIns="0" bIns="0" rtlCol="0" anchor="t"/>
          <a:lstStyle/>
          <a:p>
            <a:pPr algn="ctr">
              <a:lnSpc>
                <a:spcPts val="1800"/>
              </a:lnSpc>
            </a:pP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Machine Learning Bootcamp Masterclass</a:t>
            </a:r>
          </a:p>
          <a:p>
            <a:pPr algn="ctr">
              <a:lnSpc>
                <a:spcPts val="1800"/>
              </a:lnSpc>
            </a:pPr>
            <a:r>
              <a:rPr lang="en-US" sz="1050" dirty="0" err="1">
                <a:solidFill>
                  <a:srgbClr val="FFFFFF"/>
                </a:solidFill>
                <a:latin typeface="Arial" panose="020B0604020202020204" pitchFamily="34" charset="0"/>
                <a:ea typeface="Inter" pitchFamily="34" charset="-122"/>
                <a:cs typeface="Arial" panose="020B0604020202020204" pitchFamily="34" charset="0"/>
              </a:rPr>
              <a:t>Rémi</a:t>
            </a:r>
            <a:r>
              <a:rPr lang="en-US" sz="1050" dirty="0">
                <a:solidFill>
                  <a:srgbClr val="FFFFFF"/>
                </a:solidFill>
                <a:latin typeface="Arial" panose="020B0604020202020204" pitchFamily="34" charset="0"/>
                <a:ea typeface="Inter" pitchFamily="34" charset="-122"/>
                <a:cs typeface="Arial" panose="020B0604020202020204" pitchFamily="34" charset="0"/>
              </a:rPr>
              <a:t> Veltin – 2025/09</a:t>
            </a:r>
            <a:endParaRPr lang="en-US" sz="105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pic>
        <p:nvPicPr>
          <p:cNvPr id="4" name="Picture 3">
            <a:extLst>
              <a:ext uri="{FF2B5EF4-FFF2-40B4-BE49-F238E27FC236}">
                <a16:creationId xmlns:a16="http://schemas.microsoft.com/office/drawing/2014/main" id="{0433204F-E159-4599-961B-7DE997F31229}"/>
              </a:ext>
            </a:extLst>
          </p:cNvPr>
          <p:cNvPicPr>
            <a:picLocks noChangeAspect="1"/>
          </p:cNvPicPr>
          <p:nvPr/>
        </p:nvPicPr>
        <p:blipFill>
          <a:blip r:embed="rId6"/>
          <a:stretch>
            <a:fillRect/>
          </a:stretch>
        </p:blipFill>
        <p:spPr>
          <a:xfrm flipH="1">
            <a:off x="8793480" y="4796819"/>
            <a:ext cx="276660" cy="30375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4" name="Text 0"/>
          <p:cNvSpPr/>
          <p:nvPr/>
        </p:nvSpPr>
        <p:spPr>
          <a:xfrm>
            <a:off x="457200" y="592931"/>
            <a:ext cx="4526280" cy="428625"/>
          </a:xfrm>
          <a:prstGeom prst="rect">
            <a:avLst/>
          </a:prstGeom>
          <a:noFill/>
          <a:ln/>
        </p:spPr>
        <p:txBody>
          <a:bodyPr wrap="square" lIns="0" tIns="0" rIns="0" bIns="0" rtlCol="0" anchor="ctr"/>
          <a:lstStyle/>
          <a:p>
            <a:pPr marL="0" indent="0" algn="l">
              <a:lnSpc>
                <a:spcPts val="3400"/>
              </a:lnSpc>
              <a:buNone/>
            </a:pPr>
            <a:endParaRPr lang="en-US" sz="3400" dirty="0">
              <a:latin typeface="Arial" panose="020B0604020202020204" pitchFamily="34" charset="0"/>
              <a:cs typeface="Arial" panose="020B0604020202020204" pitchFamily="34" charset="0"/>
            </a:endParaRPr>
          </a:p>
        </p:txBody>
      </p:sp>
      <p:sp>
        <p:nvSpPr>
          <p:cNvPr id="5" name="Shape 1"/>
          <p:cNvSpPr/>
          <p:nvPr/>
        </p:nvSpPr>
        <p:spPr>
          <a:xfrm>
            <a:off x="457200" y="1364456"/>
            <a:ext cx="4114800" cy="2128838"/>
          </a:xfrm>
          <a:prstGeom prst="roundRect">
            <a:avLst>
              <a:gd name="adj" fmla="val 4027"/>
            </a:avLst>
          </a:prstGeom>
          <a:solidFill>
            <a:srgbClr val="FFFFFF">
              <a:alpha val="10000"/>
            </a:srgbClr>
          </a:solidFill>
          <a:ln w="12700">
            <a:solidFill>
              <a:srgbClr val="FFFFFF">
                <a:alpha val="20000"/>
              </a:srgbClr>
            </a:solidFill>
            <a:prstDash val="solid"/>
          </a:ln>
        </p:spPr>
        <p:txBody>
          <a:bodyPr/>
          <a:lstStyle/>
          <a:p>
            <a:endParaRPr lang="en-US" dirty="0">
              <a:latin typeface="Arial" panose="020B0604020202020204" pitchFamily="34" charset="0"/>
              <a:cs typeface="Arial" panose="020B0604020202020204" pitchFamily="34" charset="0"/>
            </a:endParaRPr>
          </a:p>
        </p:txBody>
      </p:sp>
      <p:sp>
        <p:nvSpPr>
          <p:cNvPr id="6" name="Shape 2"/>
          <p:cNvSpPr/>
          <p:nvPr/>
        </p:nvSpPr>
        <p:spPr>
          <a:xfrm>
            <a:off x="692944" y="1600200"/>
            <a:ext cx="285750" cy="285750"/>
          </a:xfrm>
          <a:prstGeom prst="roundRect">
            <a:avLst>
              <a:gd name="adj" fmla="val 50000"/>
            </a:avLst>
          </a:prstGeom>
          <a:solidFill>
            <a:srgbClr val="FFFFFF"/>
          </a:solidFill>
          <a:ln/>
        </p:spPr>
      </p:sp>
      <p:pic>
        <p:nvPicPr>
          <p:cNvPr id="7" name="Image 2" descr="preencoded.png"/>
          <p:cNvPicPr>
            <a:picLocks noChangeAspect="1"/>
          </p:cNvPicPr>
          <p:nvPr/>
        </p:nvPicPr>
        <p:blipFill>
          <a:blip r:embed="rId4"/>
          <a:stretch>
            <a:fillRect/>
          </a:stretch>
        </p:blipFill>
        <p:spPr>
          <a:xfrm>
            <a:off x="764381" y="1668066"/>
            <a:ext cx="142875" cy="150019"/>
          </a:xfrm>
          <a:prstGeom prst="rect">
            <a:avLst/>
          </a:prstGeom>
        </p:spPr>
      </p:pic>
      <p:sp>
        <p:nvSpPr>
          <p:cNvPr id="8" name="Text 3"/>
          <p:cNvSpPr/>
          <p:nvPr/>
        </p:nvSpPr>
        <p:spPr>
          <a:xfrm>
            <a:off x="1092994" y="1628775"/>
            <a:ext cx="1455325"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Install Cursor</a:t>
            </a:r>
            <a:endParaRPr lang="en-US" sz="1400" dirty="0">
              <a:latin typeface="Arial" panose="020B0604020202020204" pitchFamily="34" charset="0"/>
              <a:cs typeface="Arial" panose="020B0604020202020204" pitchFamily="34" charset="0"/>
            </a:endParaRPr>
          </a:p>
        </p:txBody>
      </p:sp>
      <p:sp>
        <p:nvSpPr>
          <p:cNvPr id="9" name="Shape 4"/>
          <p:cNvSpPr/>
          <p:nvPr/>
        </p:nvSpPr>
        <p:spPr>
          <a:xfrm>
            <a:off x="692944" y="2057400"/>
            <a:ext cx="285750" cy="285750"/>
          </a:xfrm>
          <a:prstGeom prst="roundRect">
            <a:avLst>
              <a:gd name="adj" fmla="val 50000"/>
            </a:avLst>
          </a:prstGeom>
          <a:solidFill>
            <a:srgbClr val="FFFFFF"/>
          </a:solidFill>
          <a:ln/>
        </p:spPr>
      </p:sp>
      <p:pic>
        <p:nvPicPr>
          <p:cNvPr id="10" name="Image 3" descr="preencoded.png"/>
          <p:cNvPicPr>
            <a:picLocks noChangeAspect="1"/>
          </p:cNvPicPr>
          <p:nvPr/>
        </p:nvPicPr>
        <p:blipFill>
          <a:blip r:embed="rId5"/>
          <a:stretch>
            <a:fillRect/>
          </a:stretch>
        </p:blipFill>
        <p:spPr>
          <a:xfrm>
            <a:off x="764381" y="2125266"/>
            <a:ext cx="142875" cy="150019"/>
          </a:xfrm>
          <a:prstGeom prst="rect">
            <a:avLst/>
          </a:prstGeom>
        </p:spPr>
      </p:pic>
      <p:sp>
        <p:nvSpPr>
          <p:cNvPr id="11" name="Text 5"/>
          <p:cNvSpPr/>
          <p:nvPr/>
        </p:nvSpPr>
        <p:spPr>
          <a:xfrm>
            <a:off x="1092994" y="2085975"/>
            <a:ext cx="2438597"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Configure environment</a:t>
            </a:r>
            <a:endParaRPr lang="en-US" sz="1400" dirty="0">
              <a:latin typeface="Arial" panose="020B0604020202020204" pitchFamily="34" charset="0"/>
              <a:cs typeface="Arial" panose="020B0604020202020204" pitchFamily="34" charset="0"/>
            </a:endParaRPr>
          </a:p>
        </p:txBody>
      </p:sp>
      <p:sp>
        <p:nvSpPr>
          <p:cNvPr id="12" name="Shape 6"/>
          <p:cNvSpPr/>
          <p:nvPr/>
        </p:nvSpPr>
        <p:spPr>
          <a:xfrm>
            <a:off x="692944" y="2514600"/>
            <a:ext cx="285750" cy="285750"/>
          </a:xfrm>
          <a:prstGeom prst="roundRect">
            <a:avLst>
              <a:gd name="adj" fmla="val 50000"/>
            </a:avLst>
          </a:prstGeom>
          <a:solidFill>
            <a:srgbClr val="FFFFFF"/>
          </a:solidFill>
          <a:ln/>
        </p:spPr>
      </p:sp>
      <p:pic>
        <p:nvPicPr>
          <p:cNvPr id="13" name="Image 4" descr="preencoded.png"/>
          <p:cNvPicPr>
            <a:picLocks noChangeAspect="1"/>
          </p:cNvPicPr>
          <p:nvPr/>
        </p:nvPicPr>
        <p:blipFill>
          <a:blip r:embed="rId6"/>
          <a:stretch>
            <a:fillRect/>
          </a:stretch>
        </p:blipFill>
        <p:spPr>
          <a:xfrm>
            <a:off x="746522" y="2582466"/>
            <a:ext cx="178594" cy="150019"/>
          </a:xfrm>
          <a:prstGeom prst="rect">
            <a:avLst/>
          </a:prstGeom>
        </p:spPr>
      </p:pic>
      <p:sp>
        <p:nvSpPr>
          <p:cNvPr id="14" name="Text 7"/>
          <p:cNvSpPr/>
          <p:nvPr/>
        </p:nvSpPr>
        <p:spPr>
          <a:xfrm>
            <a:off x="1092994" y="2543175"/>
            <a:ext cx="3184014"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Try core commands</a:t>
            </a:r>
            <a:endParaRPr lang="en-US" sz="1400" dirty="0">
              <a:latin typeface="Arial" panose="020B0604020202020204" pitchFamily="34" charset="0"/>
              <a:cs typeface="Arial" panose="020B0604020202020204" pitchFamily="34" charset="0"/>
            </a:endParaRPr>
          </a:p>
        </p:txBody>
      </p:sp>
      <p:sp>
        <p:nvSpPr>
          <p:cNvPr id="15" name="Shape 8"/>
          <p:cNvSpPr/>
          <p:nvPr/>
        </p:nvSpPr>
        <p:spPr>
          <a:xfrm>
            <a:off x="692944" y="2971800"/>
            <a:ext cx="285750" cy="285750"/>
          </a:xfrm>
          <a:prstGeom prst="roundRect">
            <a:avLst>
              <a:gd name="adj" fmla="val 50000"/>
            </a:avLst>
          </a:prstGeom>
          <a:solidFill>
            <a:srgbClr val="FFFFFF"/>
          </a:solidFill>
          <a:ln/>
        </p:spPr>
      </p:sp>
      <p:pic>
        <p:nvPicPr>
          <p:cNvPr id="16" name="Image 5" descr="preencoded.png"/>
          <p:cNvPicPr>
            <a:picLocks noChangeAspect="1"/>
          </p:cNvPicPr>
          <p:nvPr/>
        </p:nvPicPr>
        <p:blipFill>
          <a:blip r:embed="rId7"/>
          <a:stretch>
            <a:fillRect/>
          </a:stretch>
        </p:blipFill>
        <p:spPr>
          <a:xfrm>
            <a:off x="773311" y="3039666"/>
            <a:ext cx="125016" cy="150019"/>
          </a:xfrm>
          <a:prstGeom prst="rect">
            <a:avLst/>
          </a:prstGeom>
        </p:spPr>
      </p:pic>
      <p:sp>
        <p:nvSpPr>
          <p:cNvPr id="17" name="Text 9"/>
          <p:cNvSpPr/>
          <p:nvPr/>
        </p:nvSpPr>
        <p:spPr>
          <a:xfrm>
            <a:off x="1092994" y="3000375"/>
            <a:ext cx="2338359" cy="228600"/>
          </a:xfrm>
          <a:prstGeom prst="rect">
            <a:avLst/>
          </a:prstGeom>
          <a:noFill/>
          <a:ln/>
        </p:spPr>
        <p:txBody>
          <a:bodyPr wrap="square" lIns="0" tIns="0" rIns="0" bIns="0" rtlCol="0" anchor="ctr"/>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Join the hands-on workshop</a:t>
            </a:r>
            <a:endParaRPr lang="en-US" sz="1400" dirty="0">
              <a:latin typeface="Arial" panose="020B0604020202020204" pitchFamily="34" charset="0"/>
              <a:cs typeface="Arial" panose="020B0604020202020204" pitchFamily="34" charset="0"/>
            </a:endParaRPr>
          </a:p>
        </p:txBody>
      </p:sp>
      <p:sp>
        <p:nvSpPr>
          <p:cNvPr id="18" name="Text 10"/>
          <p:cNvSpPr/>
          <p:nvPr/>
        </p:nvSpPr>
        <p:spPr>
          <a:xfrm>
            <a:off x="5052378" y="896112"/>
            <a:ext cx="3153932" cy="257175"/>
          </a:xfrm>
          <a:prstGeom prst="rect">
            <a:avLst/>
          </a:prstGeom>
          <a:noFill/>
          <a:ln/>
        </p:spPr>
        <p:txBody>
          <a:bodyPr wrap="square" lIns="0" tIns="0" rIns="0" bIns="0" rtlCol="0" anchor="t"/>
          <a:lstStyle/>
          <a:p>
            <a:pPr marL="0" indent="0" algn="ctr">
              <a:lnSpc>
                <a:spcPts val="2000"/>
              </a:lnSpc>
              <a:buNone/>
            </a:pPr>
            <a:r>
              <a:rPr lang="en-US" sz="1700" b="1" dirty="0">
                <a:solidFill>
                  <a:srgbClr val="FFFFFF"/>
                </a:solidFill>
                <a:latin typeface="Arial" panose="020B0604020202020204" pitchFamily="34" charset="0"/>
                <a:ea typeface="Inter" pitchFamily="34" charset="-122"/>
                <a:cs typeface="Arial" panose="020B0604020202020204" pitchFamily="34" charset="0"/>
              </a:rPr>
              <a:t>Download</a:t>
            </a:r>
            <a:endParaRPr lang="en-US" sz="1700" dirty="0">
              <a:latin typeface="Arial" panose="020B0604020202020204" pitchFamily="34" charset="0"/>
              <a:cs typeface="Arial" panose="020B0604020202020204" pitchFamily="34" charset="0"/>
            </a:endParaRPr>
          </a:p>
        </p:txBody>
      </p:sp>
      <p:sp>
        <p:nvSpPr>
          <p:cNvPr id="20" name="Shape 12"/>
          <p:cNvSpPr/>
          <p:nvPr/>
        </p:nvSpPr>
        <p:spPr>
          <a:xfrm>
            <a:off x="5715000" y="1200150"/>
            <a:ext cx="1828800" cy="1828800"/>
          </a:xfrm>
          <a:prstGeom prst="roundRect">
            <a:avLst>
              <a:gd name="adj" fmla="val 4688"/>
            </a:avLst>
          </a:prstGeom>
          <a:solidFill>
            <a:srgbClr val="FFFFFF"/>
          </a:solidFill>
          <a:ln/>
        </p:spPr>
      </p:sp>
      <p:sp>
        <p:nvSpPr>
          <p:cNvPr id="21" name="Shape 13"/>
          <p:cNvSpPr/>
          <p:nvPr/>
        </p:nvSpPr>
        <p:spPr>
          <a:xfrm>
            <a:off x="5829300" y="1314450"/>
            <a:ext cx="134280" cy="134280"/>
          </a:xfrm>
          <a:prstGeom prst="roundRect">
            <a:avLst>
              <a:gd name="adj" fmla="val 0"/>
            </a:avLst>
          </a:prstGeom>
          <a:solidFill>
            <a:srgbClr val="0D0D0D"/>
          </a:solidFill>
          <a:ln/>
        </p:spPr>
      </p:sp>
      <p:sp>
        <p:nvSpPr>
          <p:cNvPr id="22" name="Shape 14"/>
          <p:cNvSpPr/>
          <p:nvPr/>
        </p:nvSpPr>
        <p:spPr>
          <a:xfrm>
            <a:off x="5992155" y="1314450"/>
            <a:ext cx="134280" cy="134280"/>
          </a:xfrm>
          <a:prstGeom prst="roundRect">
            <a:avLst>
              <a:gd name="adj" fmla="val 0"/>
            </a:avLst>
          </a:prstGeom>
          <a:solidFill>
            <a:srgbClr val="0D0D0D"/>
          </a:solidFill>
          <a:ln/>
        </p:spPr>
      </p:sp>
      <p:sp>
        <p:nvSpPr>
          <p:cNvPr id="23" name="Shape 15"/>
          <p:cNvSpPr/>
          <p:nvPr/>
        </p:nvSpPr>
        <p:spPr>
          <a:xfrm>
            <a:off x="6155010" y="1314450"/>
            <a:ext cx="134280" cy="134280"/>
          </a:xfrm>
          <a:prstGeom prst="roundRect">
            <a:avLst>
              <a:gd name="adj" fmla="val 0"/>
            </a:avLst>
          </a:prstGeom>
          <a:solidFill>
            <a:srgbClr val="0D0D0D"/>
          </a:solidFill>
          <a:ln/>
        </p:spPr>
      </p:sp>
      <p:sp>
        <p:nvSpPr>
          <p:cNvPr id="24" name="Shape 16"/>
          <p:cNvSpPr/>
          <p:nvPr/>
        </p:nvSpPr>
        <p:spPr>
          <a:xfrm>
            <a:off x="6317866" y="1314450"/>
            <a:ext cx="134280" cy="134280"/>
          </a:xfrm>
          <a:prstGeom prst="roundRect">
            <a:avLst>
              <a:gd name="adj" fmla="val 0"/>
            </a:avLst>
          </a:prstGeom>
          <a:solidFill>
            <a:srgbClr val="0D0D0D"/>
          </a:solidFill>
          <a:ln/>
        </p:spPr>
      </p:sp>
      <p:sp>
        <p:nvSpPr>
          <p:cNvPr id="25" name="Shape 17"/>
          <p:cNvSpPr/>
          <p:nvPr/>
        </p:nvSpPr>
        <p:spPr>
          <a:xfrm>
            <a:off x="6480721" y="1314450"/>
            <a:ext cx="134280" cy="134280"/>
          </a:xfrm>
          <a:prstGeom prst="roundRect">
            <a:avLst>
              <a:gd name="adj" fmla="val 0"/>
            </a:avLst>
          </a:prstGeom>
          <a:solidFill>
            <a:srgbClr val="0D0D0D"/>
          </a:solidFill>
          <a:ln/>
        </p:spPr>
      </p:sp>
      <p:sp>
        <p:nvSpPr>
          <p:cNvPr id="26" name="Shape 18"/>
          <p:cNvSpPr/>
          <p:nvPr/>
        </p:nvSpPr>
        <p:spPr>
          <a:xfrm>
            <a:off x="6643576" y="1314450"/>
            <a:ext cx="134392" cy="134280"/>
          </a:xfrm>
          <a:prstGeom prst="roundRect">
            <a:avLst>
              <a:gd name="adj" fmla="val 0"/>
            </a:avLst>
          </a:prstGeom>
          <a:solidFill>
            <a:srgbClr val="0D0D0D"/>
          </a:solidFill>
          <a:ln/>
        </p:spPr>
      </p:sp>
      <p:sp>
        <p:nvSpPr>
          <p:cNvPr id="27" name="Shape 19"/>
          <p:cNvSpPr/>
          <p:nvPr/>
        </p:nvSpPr>
        <p:spPr>
          <a:xfrm>
            <a:off x="6806543" y="1314450"/>
            <a:ext cx="134280" cy="134280"/>
          </a:xfrm>
          <a:prstGeom prst="roundRect">
            <a:avLst>
              <a:gd name="adj" fmla="val 0"/>
            </a:avLst>
          </a:prstGeom>
          <a:solidFill>
            <a:srgbClr val="0D0D0D"/>
          </a:solidFill>
          <a:ln/>
        </p:spPr>
      </p:sp>
      <p:sp>
        <p:nvSpPr>
          <p:cNvPr id="28" name="Shape 20"/>
          <p:cNvSpPr/>
          <p:nvPr/>
        </p:nvSpPr>
        <p:spPr>
          <a:xfrm>
            <a:off x="6969398" y="1314450"/>
            <a:ext cx="134280" cy="134280"/>
          </a:xfrm>
          <a:prstGeom prst="roundRect">
            <a:avLst>
              <a:gd name="adj" fmla="val 0"/>
            </a:avLst>
          </a:prstGeom>
          <a:solidFill>
            <a:srgbClr val="FFFFFF"/>
          </a:solidFill>
          <a:ln/>
        </p:spPr>
      </p:sp>
      <p:sp>
        <p:nvSpPr>
          <p:cNvPr id="29" name="Shape 21"/>
          <p:cNvSpPr/>
          <p:nvPr/>
        </p:nvSpPr>
        <p:spPr>
          <a:xfrm>
            <a:off x="7132253" y="1314450"/>
            <a:ext cx="134280" cy="134280"/>
          </a:xfrm>
          <a:prstGeom prst="roundRect">
            <a:avLst>
              <a:gd name="adj" fmla="val 0"/>
            </a:avLst>
          </a:prstGeom>
          <a:solidFill>
            <a:srgbClr val="0D0D0D"/>
          </a:solidFill>
          <a:ln/>
        </p:spPr>
      </p:sp>
      <p:sp>
        <p:nvSpPr>
          <p:cNvPr id="30" name="Shape 22"/>
          <p:cNvSpPr/>
          <p:nvPr/>
        </p:nvSpPr>
        <p:spPr>
          <a:xfrm>
            <a:off x="7295108" y="1314450"/>
            <a:ext cx="134280" cy="134280"/>
          </a:xfrm>
          <a:prstGeom prst="roundRect">
            <a:avLst>
              <a:gd name="adj" fmla="val 0"/>
            </a:avLst>
          </a:prstGeom>
          <a:solidFill>
            <a:srgbClr val="FFFFFF"/>
          </a:solidFill>
          <a:ln/>
        </p:spPr>
      </p:sp>
      <p:sp>
        <p:nvSpPr>
          <p:cNvPr id="31" name="Shape 23"/>
          <p:cNvSpPr/>
          <p:nvPr/>
        </p:nvSpPr>
        <p:spPr>
          <a:xfrm>
            <a:off x="6400800" y="1885950"/>
            <a:ext cx="457200" cy="457200"/>
          </a:xfrm>
          <a:prstGeom prst="roundRect">
            <a:avLst>
              <a:gd name="adj" fmla="val 12500"/>
            </a:avLst>
          </a:prstGeom>
          <a:solidFill>
            <a:srgbClr val="FFFFFF"/>
          </a:solidFill>
          <a:ln/>
        </p:spPr>
      </p:sp>
      <p:pic>
        <p:nvPicPr>
          <p:cNvPr id="32" name="Image 6" descr="preencoded.png"/>
          <p:cNvPicPr>
            <a:picLocks noChangeAspect="1"/>
          </p:cNvPicPr>
          <p:nvPr/>
        </p:nvPicPr>
        <p:blipFill>
          <a:blip r:embed="rId8"/>
          <a:stretch>
            <a:fillRect/>
          </a:stretch>
        </p:blipFill>
        <p:spPr>
          <a:xfrm>
            <a:off x="6500813" y="1982391"/>
            <a:ext cx="257175" cy="264319"/>
          </a:xfrm>
          <a:prstGeom prst="rect">
            <a:avLst/>
          </a:prstGeom>
        </p:spPr>
      </p:pic>
      <p:sp>
        <p:nvSpPr>
          <p:cNvPr id="33" name="Shape 24"/>
          <p:cNvSpPr/>
          <p:nvPr/>
        </p:nvSpPr>
        <p:spPr>
          <a:xfrm>
            <a:off x="5644563" y="3257550"/>
            <a:ext cx="2060781" cy="371475"/>
          </a:xfrm>
          <a:prstGeom prst="roundRect">
            <a:avLst>
              <a:gd name="adj" fmla="val 50000"/>
            </a:avLst>
          </a:prstGeom>
          <a:solidFill>
            <a:srgbClr val="FFFFFF"/>
          </a:solidFill>
          <a:ln/>
        </p:spPr>
      </p:sp>
      <p:sp>
        <p:nvSpPr>
          <p:cNvPr id="34" name="Text 25">
            <a:hlinkClick r:id="rId9"/>
          </p:cNvPr>
          <p:cNvSpPr/>
          <p:nvPr/>
        </p:nvSpPr>
        <p:spPr>
          <a:xfrm>
            <a:off x="5644563" y="3257550"/>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sp>
        <p:nvSpPr>
          <p:cNvPr id="35" name="Text 0">
            <a:extLst>
              <a:ext uri="{FF2B5EF4-FFF2-40B4-BE49-F238E27FC236}">
                <a16:creationId xmlns:a16="http://schemas.microsoft.com/office/drawing/2014/main" id="{1494B662-EB6F-42C5-A7BA-C065F61D4FD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Install and test Cursor</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6" name="Text 0"/>
          <p:cNvSpPr/>
          <p:nvPr/>
        </p:nvSpPr>
        <p:spPr>
          <a:xfrm>
            <a:off x="1308177" y="2314575"/>
            <a:ext cx="6527646" cy="514350"/>
          </a:xfrm>
          <a:prstGeom prst="rect">
            <a:avLst/>
          </a:prstGeom>
          <a:noFill/>
          <a:ln/>
        </p:spPr>
        <p:txBody>
          <a:bodyPr wrap="square" lIns="0" tIns="0" rIns="0" bIns="0" rtlCol="0" anchor="ctr"/>
          <a:lstStyle/>
          <a:p>
            <a:pPr marL="0" indent="0" algn="ctr">
              <a:lnSpc>
                <a:spcPts val="4100"/>
              </a:lnSpc>
              <a:buNone/>
            </a:pPr>
            <a:r>
              <a:rPr lang="en-US" sz="4100" b="1" dirty="0">
                <a:solidFill>
                  <a:srgbClr val="FFFFFF"/>
                </a:solidFill>
                <a:latin typeface="Arial" panose="020B0604020202020204" pitchFamily="34" charset="0"/>
                <a:ea typeface="Inter" pitchFamily="34" charset="-122"/>
                <a:cs typeface="Arial" panose="020B0604020202020204" pitchFamily="34" charset="0"/>
              </a:rPr>
              <a:t>Use cases</a:t>
            </a:r>
            <a:endParaRPr lang="en-US" sz="41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3DE888-2E19-45FA-ABB5-E14E61C2E915}"/>
              </a:ext>
            </a:extLst>
          </p:cNvPr>
          <p:cNvPicPr>
            <a:picLocks noChangeAspect="1"/>
          </p:cNvPicPr>
          <p:nvPr/>
        </p:nvPicPr>
        <p:blipFill>
          <a:blip r:embed="rId4"/>
          <a:stretch>
            <a:fillRect/>
          </a:stretch>
        </p:blipFill>
        <p:spPr>
          <a:xfrm>
            <a:off x="3538484" y="253238"/>
            <a:ext cx="2067033" cy="670686"/>
          </a:xfrm>
          <a:prstGeom prst="rect">
            <a:avLst/>
          </a:prstGeom>
        </p:spPr>
      </p:pic>
      <p:pic>
        <p:nvPicPr>
          <p:cNvPr id="10" name="Picture 9">
            <a:extLst>
              <a:ext uri="{FF2B5EF4-FFF2-40B4-BE49-F238E27FC236}">
                <a16:creationId xmlns:a16="http://schemas.microsoft.com/office/drawing/2014/main" id="{DE692823-FA0D-414B-8ACE-0CBBF69C8CBA}"/>
              </a:ext>
            </a:extLst>
          </p:cNvPr>
          <p:cNvPicPr>
            <a:picLocks noChangeAspect="1"/>
          </p:cNvPicPr>
          <p:nvPr/>
        </p:nvPicPr>
        <p:blipFill>
          <a:blip r:embed="rId5"/>
          <a:stretch>
            <a:fillRect/>
          </a:stretch>
        </p:blipFill>
        <p:spPr>
          <a:xfrm>
            <a:off x="3450729" y="958723"/>
            <a:ext cx="2242542" cy="262862"/>
          </a:xfrm>
          <a:prstGeom prst="rect">
            <a:avLst/>
          </a:prstGeom>
        </p:spPr>
      </p:pic>
    </p:spTree>
    <p:extLst>
      <p:ext uri="{BB962C8B-B14F-4D97-AF65-F5344CB8AC3E}">
        <p14:creationId xmlns:p14="http://schemas.microsoft.com/office/powerpoint/2010/main" val="50774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578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r>
              <a:rPr lang="en-US" sz="2700" b="1" dirty="0">
                <a:solidFill>
                  <a:srgbClr val="0D0D0D"/>
                </a:solidFill>
                <a:latin typeface="Arial" panose="020B0604020202020204" pitchFamily="34" charset="0"/>
                <a:ea typeface="Inter" pitchFamily="34" charset="-122"/>
                <a:cs typeface="Arial" panose="020B0604020202020204" pitchFamily="34" charset="0"/>
              </a:rPr>
              <a:t>1. Code generation</a:t>
            </a: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228725"/>
            <a:ext cx="2590837" cy="457200"/>
          </a:xfrm>
          <a:prstGeom prst="round2SameRect">
            <a:avLst/>
          </a:prstGeom>
          <a:solidFill>
            <a:srgbClr val="3E8BFF"/>
          </a:solidFill>
          <a:ln/>
        </p:spPr>
      </p:sp>
      <p:sp>
        <p:nvSpPr>
          <p:cNvPr id="6" name="Shape 3"/>
          <p:cNvSpPr/>
          <p:nvPr/>
        </p:nvSpPr>
        <p:spPr>
          <a:xfrm>
            <a:off x="571500" y="1343025"/>
            <a:ext cx="228600" cy="228600"/>
          </a:xfrm>
          <a:prstGeom prst="roundRect">
            <a:avLst>
              <a:gd name="adj" fmla="val 50000"/>
            </a:avLst>
          </a:prstGeom>
          <a:solidFill>
            <a:srgbClr val="FFFFFF"/>
          </a:solidFill>
          <a:ln/>
        </p:spPr>
      </p:sp>
      <p:sp>
        <p:nvSpPr>
          <p:cNvPr id="7" name="Text 4"/>
          <p:cNvSpPr/>
          <p:nvPr/>
        </p:nvSpPr>
        <p:spPr>
          <a:xfrm>
            <a:off x="558165"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3E8BFF"/>
                </a:solidFill>
                <a:latin typeface="Arial" panose="020B0604020202020204" pitchFamily="34" charset="0"/>
                <a:ea typeface="Inter" pitchFamily="34" charset="-122"/>
                <a:cs typeface="Arial" panose="020B0604020202020204" pitchFamily="34" charset="0"/>
              </a:rPr>
              <a:t>1</a:t>
            </a:r>
            <a:endParaRPr lang="en-US" sz="900" dirty="0">
              <a:latin typeface="Arial" panose="020B0604020202020204" pitchFamily="34" charset="0"/>
              <a:cs typeface="Arial" panose="020B0604020202020204" pitchFamily="34" charset="0"/>
            </a:endParaRPr>
          </a:p>
        </p:txBody>
      </p:sp>
      <p:sp>
        <p:nvSpPr>
          <p:cNvPr id="8" name="Text 5"/>
          <p:cNvSpPr/>
          <p:nvPr/>
        </p:nvSpPr>
        <p:spPr>
          <a:xfrm>
            <a:off x="857250" y="1343025"/>
            <a:ext cx="820647"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Prompt</a:t>
            </a:r>
            <a:endParaRPr lang="en-US" sz="1400" dirty="0">
              <a:latin typeface="Arial" panose="020B0604020202020204" pitchFamily="34" charset="0"/>
              <a:cs typeface="Arial" panose="020B0604020202020204" pitchFamily="34" charset="0"/>
            </a:endParaRPr>
          </a:p>
        </p:txBody>
      </p:sp>
      <p:sp>
        <p:nvSpPr>
          <p:cNvPr id="9" name="Shape 6"/>
          <p:cNvSpPr/>
          <p:nvPr/>
        </p:nvSpPr>
        <p:spPr>
          <a:xfrm rot="10800000">
            <a:off x="457200" y="1685925"/>
            <a:ext cx="2590837" cy="3114675"/>
          </a:xfrm>
          <a:prstGeom prst="round2SameRect">
            <a:avLst/>
          </a:prstGeom>
          <a:solidFill>
            <a:srgbClr val="F9FAFB"/>
          </a:solidFill>
          <a:ln/>
        </p:spPr>
      </p:sp>
      <p:sp>
        <p:nvSpPr>
          <p:cNvPr id="10" name="Shape 7"/>
          <p:cNvSpPr/>
          <p:nvPr/>
        </p:nvSpPr>
        <p:spPr>
          <a:xfrm>
            <a:off x="628650" y="1857375"/>
            <a:ext cx="2247937" cy="836739"/>
          </a:xfrm>
          <a:prstGeom prst="roundRect">
            <a:avLst>
              <a:gd name="adj" fmla="val 2778"/>
            </a:avLst>
          </a:prstGeom>
          <a:solidFill>
            <a:srgbClr val="F3F4F6"/>
          </a:solidFill>
          <a:ln/>
        </p:spPr>
        <p:txBody>
          <a:bodyPr/>
          <a:lstStyle/>
          <a:p>
            <a:endParaRPr lang="en-US" dirty="0">
              <a:latin typeface="Arial" panose="020B0604020202020204" pitchFamily="34" charset="0"/>
              <a:cs typeface="Arial" panose="020B0604020202020204" pitchFamily="34" charset="0"/>
            </a:endParaRPr>
          </a:p>
        </p:txBody>
      </p:sp>
      <p:sp>
        <p:nvSpPr>
          <p:cNvPr id="11" name="Text 8"/>
          <p:cNvSpPr/>
          <p:nvPr/>
        </p:nvSpPr>
        <p:spPr>
          <a:xfrm>
            <a:off x="628650"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solidFill>
                  <a:srgbClr val="1F2937"/>
                </a:solidFill>
                <a:latin typeface="Arial" panose="020B0604020202020204" pitchFamily="34" charset="0"/>
                <a:ea typeface="ui-monospace" pitchFamily="34" charset="-122"/>
                <a:cs typeface="Arial" panose="020B0604020202020204" pitchFamily="34" charset="0"/>
              </a:rPr>
              <a:t>Create a Python function that returns the survival rate of the Titanic passengers per sex.</a:t>
            </a:r>
            <a:endParaRPr lang="en-US" sz="1000" dirty="0">
              <a:latin typeface="Arial" panose="020B0604020202020204" pitchFamily="34" charset="0"/>
              <a:cs typeface="Arial" panose="020B0604020202020204" pitchFamily="34" charset="0"/>
            </a:endParaRPr>
          </a:p>
        </p:txBody>
      </p:sp>
      <p:sp>
        <p:nvSpPr>
          <p:cNvPr id="12" name="Shape 9"/>
          <p:cNvSpPr/>
          <p:nvPr/>
        </p:nvSpPr>
        <p:spPr>
          <a:xfrm>
            <a:off x="3276637"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13" name="Shape 10"/>
          <p:cNvSpPr/>
          <p:nvPr/>
        </p:nvSpPr>
        <p:spPr>
          <a:xfrm>
            <a:off x="3276637" y="1228725"/>
            <a:ext cx="2590837" cy="457200"/>
          </a:xfrm>
          <a:prstGeom prst="round2SameRect">
            <a:avLst/>
          </a:prstGeom>
          <a:solidFill>
            <a:srgbClr val="5673FF"/>
          </a:solidFill>
          <a:ln/>
        </p:spPr>
      </p:sp>
      <p:sp>
        <p:nvSpPr>
          <p:cNvPr id="14" name="Shape 11"/>
          <p:cNvSpPr/>
          <p:nvPr/>
        </p:nvSpPr>
        <p:spPr>
          <a:xfrm>
            <a:off x="3390937" y="1343025"/>
            <a:ext cx="228600" cy="228600"/>
          </a:xfrm>
          <a:prstGeom prst="roundRect">
            <a:avLst>
              <a:gd name="adj" fmla="val 50000"/>
            </a:avLst>
          </a:prstGeom>
          <a:solidFill>
            <a:srgbClr val="FFFFFF"/>
          </a:solidFill>
          <a:ln/>
        </p:spPr>
      </p:sp>
      <p:sp>
        <p:nvSpPr>
          <p:cNvPr id="15" name="Text 12"/>
          <p:cNvSpPr/>
          <p:nvPr/>
        </p:nvSpPr>
        <p:spPr>
          <a:xfrm>
            <a:off x="3385222"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5673FF"/>
                </a:solidFill>
                <a:latin typeface="Arial" panose="020B0604020202020204" pitchFamily="34" charset="0"/>
                <a:ea typeface="Inter" pitchFamily="34" charset="-122"/>
                <a:cs typeface="Arial" panose="020B0604020202020204" pitchFamily="34" charset="0"/>
              </a:rPr>
              <a:t>2</a:t>
            </a:r>
            <a:endParaRPr lang="en-US" sz="900" dirty="0">
              <a:latin typeface="Arial" panose="020B0604020202020204" pitchFamily="34" charset="0"/>
              <a:cs typeface="Arial" panose="020B0604020202020204" pitchFamily="34" charset="0"/>
            </a:endParaRPr>
          </a:p>
        </p:txBody>
      </p:sp>
      <p:sp>
        <p:nvSpPr>
          <p:cNvPr id="16" name="Text 13"/>
          <p:cNvSpPr/>
          <p:nvPr/>
        </p:nvSpPr>
        <p:spPr>
          <a:xfrm>
            <a:off x="3676687" y="1343025"/>
            <a:ext cx="1282424"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Code</a:t>
            </a:r>
            <a:endParaRPr lang="en-US" sz="1400" dirty="0">
              <a:latin typeface="Arial" panose="020B0604020202020204" pitchFamily="34" charset="0"/>
              <a:cs typeface="Arial" panose="020B0604020202020204" pitchFamily="34" charset="0"/>
            </a:endParaRPr>
          </a:p>
        </p:txBody>
      </p:sp>
      <p:sp>
        <p:nvSpPr>
          <p:cNvPr id="17" name="Shape 14"/>
          <p:cNvSpPr/>
          <p:nvPr/>
        </p:nvSpPr>
        <p:spPr>
          <a:xfrm rot="10800000">
            <a:off x="3276637" y="1685925"/>
            <a:ext cx="2590837" cy="3114675"/>
          </a:xfrm>
          <a:prstGeom prst="round2SameRect">
            <a:avLst/>
          </a:prstGeom>
          <a:solidFill>
            <a:srgbClr val="F9FAFB"/>
          </a:solidFill>
          <a:ln/>
        </p:spPr>
        <p:txBody>
          <a:bodyPr/>
          <a:lstStyle/>
          <a:p>
            <a:endParaRPr lang="en-US" dirty="0">
              <a:latin typeface="Arial" panose="020B0604020202020204" pitchFamily="34" charset="0"/>
              <a:cs typeface="Arial" panose="020B0604020202020204" pitchFamily="34" charset="0"/>
            </a:endParaRPr>
          </a:p>
        </p:txBody>
      </p:sp>
      <p:sp>
        <p:nvSpPr>
          <p:cNvPr id="19" name="Text 16"/>
          <p:cNvSpPr/>
          <p:nvPr/>
        </p:nvSpPr>
        <p:spPr>
          <a:xfrm>
            <a:off x="3448087" y="1857375"/>
            <a:ext cx="2316517" cy="5029200"/>
          </a:xfrm>
          <a:prstGeom prst="rect">
            <a:avLst/>
          </a:prstGeom>
          <a:noFill/>
          <a:ln/>
        </p:spPr>
        <p:txBody>
          <a:bodyPr wrap="square" lIns="114300" tIns="114300" rIns="114300" bIns="114300" rtlCol="0" anchor="t"/>
          <a:lstStyle/>
          <a:p>
            <a:pPr marL="0" indent="0" algn="l">
              <a:lnSpc>
                <a:spcPts val="1400"/>
              </a:lnSpc>
              <a:buNone/>
            </a:pPr>
            <a:endParaRPr lang="en-US" sz="900" dirty="0">
              <a:latin typeface="Arial" panose="020B0604020202020204" pitchFamily="34" charset="0"/>
              <a:cs typeface="Arial" panose="020B0604020202020204" pitchFamily="34" charset="0"/>
            </a:endParaRPr>
          </a:p>
        </p:txBody>
      </p:sp>
      <p:sp>
        <p:nvSpPr>
          <p:cNvPr id="20" name="Shape 17"/>
          <p:cNvSpPr/>
          <p:nvPr/>
        </p:nvSpPr>
        <p:spPr>
          <a:xfrm>
            <a:off x="6096074" y="1228725"/>
            <a:ext cx="2590837" cy="3571875"/>
          </a:xfrm>
          <a:prstGeom prst="roundRect">
            <a:avLst>
              <a:gd name="adj" fmla="val 3309"/>
            </a:avLst>
          </a:prstGeom>
          <a:solidFill>
            <a:srgbClr val="FFFFFF"/>
          </a:solidFill>
          <a:ln/>
          <a:effectLst>
            <a:outerShdw blurRad="190500" dist="127000" dir="5400000" algn="bl" rotWithShape="0">
              <a:srgbClr val="000000">
                <a:alpha val="10000"/>
              </a:srgbClr>
            </a:outerShdw>
          </a:effectLst>
        </p:spPr>
      </p:sp>
      <p:sp>
        <p:nvSpPr>
          <p:cNvPr id="21" name="Shape 18"/>
          <p:cNvSpPr/>
          <p:nvPr/>
        </p:nvSpPr>
        <p:spPr>
          <a:xfrm>
            <a:off x="6096074" y="1228725"/>
            <a:ext cx="2590837" cy="457200"/>
          </a:xfrm>
          <a:prstGeom prst="round2SameRect">
            <a:avLst/>
          </a:prstGeom>
          <a:solidFill>
            <a:srgbClr val="7E3EFF"/>
          </a:solidFill>
          <a:ln/>
        </p:spPr>
      </p:sp>
      <p:sp>
        <p:nvSpPr>
          <p:cNvPr id="22" name="Shape 19"/>
          <p:cNvSpPr/>
          <p:nvPr/>
        </p:nvSpPr>
        <p:spPr>
          <a:xfrm>
            <a:off x="6210374" y="1343025"/>
            <a:ext cx="228600" cy="228600"/>
          </a:xfrm>
          <a:prstGeom prst="roundRect">
            <a:avLst>
              <a:gd name="adj" fmla="val 50000"/>
            </a:avLst>
          </a:prstGeom>
          <a:solidFill>
            <a:srgbClr val="FFFFFF"/>
          </a:solidFill>
          <a:ln/>
        </p:spPr>
      </p:sp>
      <p:sp>
        <p:nvSpPr>
          <p:cNvPr id="23" name="Text 20"/>
          <p:cNvSpPr/>
          <p:nvPr/>
        </p:nvSpPr>
        <p:spPr>
          <a:xfrm>
            <a:off x="6204659" y="1327785"/>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7E3E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4" name="Text 21"/>
          <p:cNvSpPr/>
          <p:nvPr/>
        </p:nvSpPr>
        <p:spPr>
          <a:xfrm>
            <a:off x="6496124" y="1343025"/>
            <a:ext cx="1939202" cy="228600"/>
          </a:xfrm>
          <a:prstGeom prst="rect">
            <a:avLst/>
          </a:prstGeom>
          <a:noFill/>
          <a:ln/>
        </p:spPr>
        <p:txBody>
          <a:bodyPr wrap="square" lIns="0" tIns="0" rIns="0" bIns="0" rtlCol="0" anchor="ctr"/>
          <a:lstStyle/>
          <a:p>
            <a:pPr marL="0" indent="0" algn="l">
              <a:lnSpc>
                <a:spcPts val="1800"/>
              </a:lnSpc>
              <a:buNone/>
            </a:pPr>
            <a:r>
              <a:rPr lang="en-US" sz="1400" dirty="0">
                <a:solidFill>
                  <a:srgbClr val="FFFFFF"/>
                </a:solidFill>
                <a:latin typeface="Arial" panose="020B0604020202020204" pitchFamily="34" charset="0"/>
                <a:ea typeface="Inter" pitchFamily="34" charset="-122"/>
                <a:cs typeface="Arial" panose="020B0604020202020204" pitchFamily="34" charset="0"/>
              </a:rPr>
              <a:t>Additional feature</a:t>
            </a:r>
            <a:endParaRPr lang="en-US" sz="1400" dirty="0">
              <a:latin typeface="Arial" panose="020B0604020202020204" pitchFamily="34" charset="0"/>
              <a:cs typeface="Arial" panose="020B0604020202020204" pitchFamily="34" charset="0"/>
            </a:endParaRPr>
          </a:p>
        </p:txBody>
      </p:sp>
      <p:sp>
        <p:nvSpPr>
          <p:cNvPr id="25" name="Shape 22"/>
          <p:cNvSpPr/>
          <p:nvPr/>
        </p:nvSpPr>
        <p:spPr>
          <a:xfrm rot="10800000">
            <a:off x="6096074" y="1685925"/>
            <a:ext cx="2590837" cy="3114675"/>
          </a:xfrm>
          <a:prstGeom prst="round2SameRect">
            <a:avLst/>
          </a:prstGeom>
          <a:solidFill>
            <a:srgbClr val="F9FAFB"/>
          </a:solidFill>
          <a:ln/>
        </p:spPr>
      </p:sp>
      <p:sp>
        <p:nvSpPr>
          <p:cNvPr id="26" name="Shape 23"/>
          <p:cNvSpPr/>
          <p:nvPr/>
        </p:nvSpPr>
        <p:spPr>
          <a:xfrm>
            <a:off x="6267524" y="1857375"/>
            <a:ext cx="2247937" cy="1028700"/>
          </a:xfrm>
          <a:prstGeom prst="roundRect">
            <a:avLst>
              <a:gd name="adj" fmla="val 2778"/>
            </a:avLst>
          </a:prstGeom>
          <a:solidFill>
            <a:srgbClr val="F3F4F6"/>
          </a:solidFill>
          <a:ln/>
        </p:spPr>
      </p:sp>
      <p:sp>
        <p:nvSpPr>
          <p:cNvPr id="27" name="Text 24"/>
          <p:cNvSpPr/>
          <p:nvPr/>
        </p:nvSpPr>
        <p:spPr>
          <a:xfrm>
            <a:off x="6267524" y="1857375"/>
            <a:ext cx="2325090" cy="1028700"/>
          </a:xfrm>
          <a:prstGeom prst="rect">
            <a:avLst/>
          </a:prstGeom>
          <a:noFill/>
          <a:ln/>
        </p:spPr>
        <p:txBody>
          <a:bodyPr wrap="square" lIns="114300" tIns="114300" rIns="114300" bIns="114300" rtlCol="0" anchor="t"/>
          <a:lstStyle/>
          <a:p>
            <a:pPr marL="0" indent="0" algn="l">
              <a:lnSpc>
                <a:spcPts val="1600"/>
              </a:lnSpc>
              <a:buNone/>
            </a:pPr>
            <a:r>
              <a:rPr lang="en-US" sz="1000" dirty="0">
                <a:latin typeface="Arial" panose="020B0604020202020204" pitchFamily="34" charset="0"/>
                <a:cs typeface="Arial" panose="020B0604020202020204" pitchFamily="34" charset="0"/>
              </a:rPr>
              <a:t>The function should show the survival rate per sex in a chart bar</a:t>
            </a:r>
          </a:p>
        </p:txBody>
      </p:sp>
      <p:pic>
        <p:nvPicPr>
          <p:cNvPr id="29" name="Image 1" descr="preencoded.png"/>
          <p:cNvPicPr>
            <a:picLocks noChangeAspect="1"/>
          </p:cNvPicPr>
          <p:nvPr/>
        </p:nvPicPr>
        <p:blipFill>
          <a:blip r:embed="rId4"/>
          <a:stretch>
            <a:fillRect/>
          </a:stretch>
        </p:blipFill>
        <p:spPr>
          <a:xfrm>
            <a:off x="7305712" y="3150394"/>
            <a:ext cx="171450" cy="157163"/>
          </a:xfrm>
          <a:prstGeom prst="rect">
            <a:avLst/>
          </a:prstGeom>
        </p:spPr>
      </p:pic>
      <p:sp>
        <p:nvSpPr>
          <p:cNvPr id="30" name="Text 26"/>
          <p:cNvSpPr/>
          <p:nvPr/>
        </p:nvSpPr>
        <p:spPr>
          <a:xfrm>
            <a:off x="6233234" y="3514725"/>
            <a:ext cx="2316517" cy="342900"/>
          </a:xfrm>
          <a:prstGeom prst="rect">
            <a:avLst/>
          </a:prstGeom>
          <a:noFill/>
          <a:ln/>
        </p:spPr>
        <p:txBody>
          <a:bodyPr wrap="square" lIns="0" tIns="0" rIns="0" bIns="0" rtlCol="0" anchor="t"/>
          <a:lstStyle/>
          <a:p>
            <a:pPr marL="0" indent="0" algn="ctr">
              <a:lnSpc>
                <a:spcPts val="1400"/>
              </a:lnSpc>
              <a:buNone/>
            </a:pPr>
            <a:endParaRPr lang="en-US" sz="900"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0508BF35-2709-45B4-9E57-63E373E80B8B}"/>
              </a:ext>
            </a:extLst>
          </p:cNvPr>
          <p:cNvPicPr>
            <a:picLocks noChangeAspect="1"/>
          </p:cNvPicPr>
          <p:nvPr/>
        </p:nvPicPr>
        <p:blipFill rotWithShape="1">
          <a:blip r:embed="rId5"/>
          <a:srcRect r="34670"/>
          <a:stretch/>
        </p:blipFill>
        <p:spPr>
          <a:xfrm>
            <a:off x="3276635" y="2014442"/>
            <a:ext cx="2590837" cy="2000439"/>
          </a:xfrm>
          <a:prstGeom prst="rect">
            <a:avLst/>
          </a:prstGeom>
        </p:spPr>
      </p:pic>
      <p:pic>
        <p:nvPicPr>
          <p:cNvPr id="36" name="Picture 35">
            <a:extLst>
              <a:ext uri="{FF2B5EF4-FFF2-40B4-BE49-F238E27FC236}">
                <a16:creationId xmlns:a16="http://schemas.microsoft.com/office/drawing/2014/main" id="{1C32EDC2-4937-4CF0-8BA1-CCC6D69EE7B7}"/>
              </a:ext>
            </a:extLst>
          </p:cNvPr>
          <p:cNvPicPr>
            <a:picLocks noChangeAspect="1"/>
          </p:cNvPicPr>
          <p:nvPr/>
        </p:nvPicPr>
        <p:blipFill>
          <a:blip r:embed="rId6"/>
          <a:stretch>
            <a:fillRect/>
          </a:stretch>
        </p:blipFill>
        <p:spPr>
          <a:xfrm rot="21127455">
            <a:off x="2408737" y="2257592"/>
            <a:ext cx="410344" cy="410344"/>
          </a:xfrm>
          <a:prstGeom prst="rect">
            <a:avLst/>
          </a:prstGeom>
        </p:spPr>
      </p:pic>
      <p:pic>
        <p:nvPicPr>
          <p:cNvPr id="37" name="Picture 36">
            <a:extLst>
              <a:ext uri="{FF2B5EF4-FFF2-40B4-BE49-F238E27FC236}">
                <a16:creationId xmlns:a16="http://schemas.microsoft.com/office/drawing/2014/main" id="{711B45A4-DC4B-4BED-A1DA-1D41F4214D32}"/>
              </a:ext>
            </a:extLst>
          </p:cNvPr>
          <p:cNvPicPr>
            <a:picLocks noChangeAspect="1"/>
          </p:cNvPicPr>
          <p:nvPr/>
        </p:nvPicPr>
        <p:blipFill>
          <a:blip r:embed="rId6"/>
          <a:stretch>
            <a:fillRect/>
          </a:stretch>
        </p:blipFill>
        <p:spPr>
          <a:xfrm rot="21127455">
            <a:off x="7186265" y="2395151"/>
            <a:ext cx="410344" cy="410344"/>
          </a:xfrm>
          <a:prstGeom prst="rect">
            <a:avLst/>
          </a:prstGeom>
        </p:spPr>
      </p:pic>
      <p:pic>
        <p:nvPicPr>
          <p:cNvPr id="38" name="Picture 37">
            <a:extLst>
              <a:ext uri="{FF2B5EF4-FFF2-40B4-BE49-F238E27FC236}">
                <a16:creationId xmlns:a16="http://schemas.microsoft.com/office/drawing/2014/main" id="{11E5EE89-6920-4B65-AC8E-1EE2BF96B583}"/>
              </a:ext>
            </a:extLst>
          </p:cNvPr>
          <p:cNvPicPr>
            <a:picLocks noChangeAspect="1"/>
          </p:cNvPicPr>
          <p:nvPr/>
        </p:nvPicPr>
        <p:blipFill>
          <a:blip r:embed="rId6"/>
          <a:stretch>
            <a:fillRect/>
          </a:stretch>
        </p:blipFill>
        <p:spPr>
          <a:xfrm rot="21127455">
            <a:off x="3702866" y="466340"/>
            <a:ext cx="410344" cy="410344"/>
          </a:xfrm>
          <a:prstGeom prst="rect">
            <a:avLst/>
          </a:prstGeom>
        </p:spPr>
      </p:pic>
      <p:pic>
        <p:nvPicPr>
          <p:cNvPr id="39" name="Picture 38">
            <a:extLst>
              <a:ext uri="{FF2B5EF4-FFF2-40B4-BE49-F238E27FC236}">
                <a16:creationId xmlns:a16="http://schemas.microsoft.com/office/drawing/2014/main" id="{D422CCDB-1EC6-4FC3-A261-6FE284A441B4}"/>
              </a:ext>
            </a:extLst>
          </p:cNvPr>
          <p:cNvPicPr>
            <a:picLocks noChangeAspect="1"/>
          </p:cNvPicPr>
          <p:nvPr/>
        </p:nvPicPr>
        <p:blipFill>
          <a:blip r:embed="rId7"/>
          <a:stretch>
            <a:fillRect/>
          </a:stretch>
        </p:blipFill>
        <p:spPr>
          <a:xfrm>
            <a:off x="6221019" y="3043743"/>
            <a:ext cx="2340836" cy="1519218"/>
          </a:xfrm>
          <a:prstGeom prst="rect">
            <a:avLst/>
          </a:prstGeom>
        </p:spPr>
      </p:pic>
      <p:pic>
        <p:nvPicPr>
          <p:cNvPr id="40" name="Picture 39">
            <a:extLst>
              <a:ext uri="{FF2B5EF4-FFF2-40B4-BE49-F238E27FC236}">
                <a16:creationId xmlns:a16="http://schemas.microsoft.com/office/drawing/2014/main" id="{7080393C-562C-4485-8B7D-5344282445F7}"/>
              </a:ext>
            </a:extLst>
          </p:cNvPr>
          <p:cNvPicPr>
            <a:picLocks noChangeAspect="1"/>
          </p:cNvPicPr>
          <p:nvPr/>
        </p:nvPicPr>
        <p:blipFill>
          <a:blip r:embed="rId8"/>
          <a:stretch>
            <a:fillRect/>
          </a:stretch>
        </p:blipFill>
        <p:spPr>
          <a:xfrm>
            <a:off x="8625841" y="114300"/>
            <a:ext cx="462702" cy="4627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1"/>
            <a:ext cx="9144000" cy="5143500"/>
          </a:xfrm>
          <a:prstGeom prst="roundRect">
            <a:avLst>
              <a:gd name="adj" fmla="val 0"/>
            </a:avLst>
          </a:prstGeom>
          <a:solidFill>
            <a:srgbClr val="FFFFFF"/>
          </a:solidFill>
          <a:ln/>
        </p:spPr>
      </p:sp>
      <p:sp>
        <p:nvSpPr>
          <p:cNvPr id="3" name="Text 1"/>
          <p:cNvSpPr/>
          <p:nvPr/>
        </p:nvSpPr>
        <p:spPr>
          <a:xfrm>
            <a:off x="648653" y="1149340"/>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sp>
        <p:nvSpPr>
          <p:cNvPr id="4" name="Shape 2"/>
          <p:cNvSpPr/>
          <p:nvPr/>
        </p:nvSpPr>
        <p:spPr>
          <a:xfrm>
            <a:off x="457200" y="896139"/>
            <a:ext cx="3557588" cy="4247360"/>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5" name="Shape 3"/>
          <p:cNvSpPr/>
          <p:nvPr/>
        </p:nvSpPr>
        <p:spPr>
          <a:xfrm>
            <a:off x="457200" y="896139"/>
            <a:ext cx="3557588" cy="457200"/>
          </a:xfrm>
          <a:prstGeom prst="round2SameRect">
            <a:avLst/>
          </a:prstGeom>
          <a:solidFill>
            <a:srgbClr val="0D0D0D"/>
          </a:solidFill>
          <a:ln/>
        </p:spPr>
      </p:sp>
      <p:sp>
        <p:nvSpPr>
          <p:cNvPr id="6" name="Text 4"/>
          <p:cNvSpPr/>
          <p:nvPr/>
        </p:nvSpPr>
        <p:spPr>
          <a:xfrm>
            <a:off x="571500" y="1010439"/>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Before</a:t>
            </a:r>
            <a:endParaRPr lang="en-US" sz="1400" b="1" dirty="0">
              <a:latin typeface="Arial" panose="020B0604020202020204" pitchFamily="34" charset="0"/>
              <a:cs typeface="Arial" panose="020B0604020202020204" pitchFamily="34" charset="0"/>
            </a:endParaRPr>
          </a:p>
        </p:txBody>
      </p:sp>
      <p:pic>
        <p:nvPicPr>
          <p:cNvPr id="9" name="Image 0" descr="preencoded.png"/>
          <p:cNvPicPr>
            <a:picLocks noChangeAspect="1"/>
          </p:cNvPicPr>
          <p:nvPr/>
        </p:nvPicPr>
        <p:blipFill>
          <a:blip r:embed="rId3"/>
          <a:stretch>
            <a:fillRect/>
          </a:stretch>
        </p:blipFill>
        <p:spPr>
          <a:xfrm>
            <a:off x="4357688" y="3039666"/>
            <a:ext cx="428625" cy="278606"/>
          </a:xfrm>
          <a:prstGeom prst="rect">
            <a:avLst/>
          </a:prstGeom>
        </p:spPr>
      </p:pic>
      <p:sp>
        <p:nvSpPr>
          <p:cNvPr id="10" name="Shape 7"/>
          <p:cNvSpPr/>
          <p:nvPr/>
        </p:nvSpPr>
        <p:spPr>
          <a:xfrm>
            <a:off x="5129213" y="881313"/>
            <a:ext cx="3557588" cy="4262186"/>
          </a:xfrm>
          <a:prstGeom prst="roundRect">
            <a:avLst>
              <a:gd name="adj" fmla="val 2410"/>
            </a:avLst>
          </a:prstGeom>
          <a:solidFill>
            <a:srgbClr val="F9FAFB"/>
          </a:solidFill>
          <a:ln/>
          <a:effectLst>
            <a:outerShdw blurRad="190500" dist="127000" dir="5400000" algn="bl" rotWithShape="0">
              <a:srgbClr val="000000">
                <a:alpha val="10000"/>
              </a:srgbClr>
            </a:outerShdw>
          </a:effectLst>
        </p:spPr>
      </p:sp>
      <p:sp>
        <p:nvSpPr>
          <p:cNvPr id="11" name="Shape 8"/>
          <p:cNvSpPr/>
          <p:nvPr/>
        </p:nvSpPr>
        <p:spPr>
          <a:xfrm>
            <a:off x="5129213" y="881313"/>
            <a:ext cx="3557588" cy="457200"/>
          </a:xfrm>
          <a:prstGeom prst="round2SameRect">
            <a:avLst/>
          </a:prstGeom>
          <a:solidFill>
            <a:srgbClr val="7E3EFF"/>
          </a:solidFill>
          <a:ln/>
        </p:spPr>
      </p:sp>
      <p:sp>
        <p:nvSpPr>
          <p:cNvPr id="12" name="Text 9"/>
          <p:cNvSpPr/>
          <p:nvPr/>
        </p:nvSpPr>
        <p:spPr>
          <a:xfrm>
            <a:off x="5243513" y="995613"/>
            <a:ext cx="3661886"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Result</a:t>
            </a:r>
            <a:endParaRPr lang="en-US" sz="1400" b="1"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762F95DA-51CE-4D1C-88FA-521D5B62866B}"/>
              </a:ext>
            </a:extLst>
          </p:cNvPr>
          <p:cNvPicPr>
            <a:picLocks noChangeAspect="1"/>
          </p:cNvPicPr>
          <p:nvPr/>
        </p:nvPicPr>
        <p:blipFill rotWithShape="1">
          <a:blip r:embed="rId4"/>
          <a:srcRect b="22252"/>
          <a:stretch/>
        </p:blipFill>
        <p:spPr>
          <a:xfrm>
            <a:off x="571500" y="1363653"/>
            <a:ext cx="3369034" cy="3642523"/>
          </a:xfrm>
          <a:prstGeom prst="rect">
            <a:avLst/>
          </a:prstGeom>
        </p:spPr>
      </p:pic>
      <p:pic>
        <p:nvPicPr>
          <p:cNvPr id="17" name="Picture 16">
            <a:extLst>
              <a:ext uri="{FF2B5EF4-FFF2-40B4-BE49-F238E27FC236}">
                <a16:creationId xmlns:a16="http://schemas.microsoft.com/office/drawing/2014/main" id="{3D4A1668-513A-42D5-A424-46E0C99EE453}"/>
              </a:ext>
            </a:extLst>
          </p:cNvPr>
          <p:cNvPicPr>
            <a:picLocks noChangeAspect="1"/>
          </p:cNvPicPr>
          <p:nvPr/>
        </p:nvPicPr>
        <p:blipFill rotWithShape="1">
          <a:blip r:embed="rId5"/>
          <a:srcRect b="22252"/>
          <a:stretch/>
        </p:blipFill>
        <p:spPr>
          <a:xfrm>
            <a:off x="5206254" y="1582354"/>
            <a:ext cx="3480547" cy="3423822"/>
          </a:xfrm>
          <a:prstGeom prst="rect">
            <a:avLst/>
          </a:prstGeom>
        </p:spPr>
      </p:pic>
      <p:pic>
        <p:nvPicPr>
          <p:cNvPr id="18" name="Picture 17">
            <a:extLst>
              <a:ext uri="{FF2B5EF4-FFF2-40B4-BE49-F238E27FC236}">
                <a16:creationId xmlns:a16="http://schemas.microsoft.com/office/drawing/2014/main" id="{F3131A82-2D06-450D-841C-5D05B192C800}"/>
              </a:ext>
            </a:extLst>
          </p:cNvPr>
          <p:cNvPicPr>
            <a:picLocks noChangeAspect="1"/>
          </p:cNvPicPr>
          <p:nvPr/>
        </p:nvPicPr>
        <p:blipFill>
          <a:blip r:embed="rId6"/>
          <a:stretch>
            <a:fillRect/>
          </a:stretch>
        </p:blipFill>
        <p:spPr>
          <a:xfrm rot="21127455">
            <a:off x="4546958" y="300500"/>
            <a:ext cx="410344" cy="410344"/>
          </a:xfrm>
          <a:prstGeom prst="rect">
            <a:avLst/>
          </a:prstGeom>
        </p:spPr>
      </p:pic>
      <p:sp>
        <p:nvSpPr>
          <p:cNvPr id="14" name="Text 0">
            <a:extLst>
              <a:ext uri="{FF2B5EF4-FFF2-40B4-BE49-F238E27FC236}">
                <a16:creationId xmlns:a16="http://schemas.microsoft.com/office/drawing/2014/main" id="{0C1EEDDF-3118-4E04-9221-343AD1D061CE}"/>
              </a:ext>
            </a:extLst>
          </p:cNvPr>
          <p:cNvSpPr/>
          <p:nvPr/>
        </p:nvSpPr>
        <p:spPr>
          <a:xfrm>
            <a:off x="457200" y="4572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2. Automated refactoring</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4471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602974" y="857248"/>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sp>
        <p:nvSpPr>
          <p:cNvPr id="4" name="Shape 1"/>
          <p:cNvSpPr/>
          <p:nvPr/>
        </p:nvSpPr>
        <p:spPr>
          <a:xfrm>
            <a:off x="457200" y="1343025"/>
            <a:ext cx="2582354" cy="3722356"/>
          </a:xfrm>
          <a:prstGeom prst="roundRect">
            <a:avLst>
              <a:gd name="adj" fmla="val 3320"/>
            </a:avLst>
          </a:prstGeom>
          <a:solidFill>
            <a:srgbClr val="FFFFFF"/>
          </a:solidFill>
          <a:ln/>
          <a:effectLst>
            <a:outerShdw blurRad="190500" dist="127000" dir="5400000" algn="bl" rotWithShape="0">
              <a:srgbClr val="000000">
                <a:alpha val="10000"/>
              </a:srgbClr>
            </a:outerShdw>
          </a:effectLst>
        </p:spPr>
      </p:sp>
      <p:sp>
        <p:nvSpPr>
          <p:cNvPr id="5" name="Shape 2"/>
          <p:cNvSpPr/>
          <p:nvPr/>
        </p:nvSpPr>
        <p:spPr>
          <a:xfrm>
            <a:off x="457200" y="1343025"/>
            <a:ext cx="2582354" cy="457200"/>
          </a:xfrm>
          <a:prstGeom prst="round2SameRect">
            <a:avLst/>
          </a:prstGeom>
          <a:solidFill>
            <a:srgbClr val="3E8BFF"/>
          </a:solidFill>
          <a:ln/>
        </p:spPr>
      </p:sp>
      <p:sp>
        <p:nvSpPr>
          <p:cNvPr id="6" name="Text 3"/>
          <p:cNvSpPr/>
          <p:nvPr/>
        </p:nvSpPr>
        <p:spPr>
          <a:xfrm>
            <a:off x="457200" y="1457325"/>
            <a:ext cx="2582354"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Raw code</a:t>
            </a:r>
            <a:endParaRPr lang="en-US" sz="1400" b="1" dirty="0">
              <a:latin typeface="Arial" panose="020B0604020202020204" pitchFamily="34" charset="0"/>
              <a:cs typeface="Arial" panose="020B0604020202020204" pitchFamily="34" charset="0"/>
            </a:endParaRPr>
          </a:p>
        </p:txBody>
      </p:sp>
      <p:sp>
        <p:nvSpPr>
          <p:cNvPr id="7" name="Shape 4"/>
          <p:cNvSpPr/>
          <p:nvPr/>
        </p:nvSpPr>
        <p:spPr>
          <a:xfrm rot="10800000">
            <a:off x="3382454" y="1800224"/>
            <a:ext cx="5304346" cy="3114675"/>
          </a:xfrm>
          <a:prstGeom prst="round2SameRect">
            <a:avLst/>
          </a:prstGeom>
          <a:solidFill>
            <a:srgbClr val="F9FAFB"/>
          </a:solidFill>
          <a:ln/>
        </p:spPr>
      </p:sp>
      <p:sp>
        <p:nvSpPr>
          <p:cNvPr id="10" name="Shape 7"/>
          <p:cNvSpPr/>
          <p:nvPr/>
        </p:nvSpPr>
        <p:spPr>
          <a:xfrm>
            <a:off x="3382454" y="1343024"/>
            <a:ext cx="5304346" cy="3722357"/>
          </a:xfrm>
          <a:prstGeom prst="roundRect">
            <a:avLst>
              <a:gd name="adj" fmla="val 5042"/>
            </a:avLst>
          </a:prstGeom>
          <a:solidFill>
            <a:srgbClr val="FFFFFF"/>
          </a:solidFill>
          <a:ln/>
          <a:effectLst>
            <a:outerShdw blurRad="190500" dist="127000" dir="5400000" algn="bl" rotWithShape="0">
              <a:srgbClr val="000000">
                <a:alpha val="10000"/>
              </a:srgbClr>
            </a:outerShdw>
          </a:effectLst>
        </p:spPr>
      </p:sp>
      <p:sp>
        <p:nvSpPr>
          <p:cNvPr id="11" name="Shape 8"/>
          <p:cNvSpPr/>
          <p:nvPr/>
        </p:nvSpPr>
        <p:spPr>
          <a:xfrm>
            <a:off x="3382454" y="1343025"/>
            <a:ext cx="5304346" cy="457200"/>
          </a:xfrm>
          <a:prstGeom prst="round2SameRect">
            <a:avLst/>
          </a:prstGeom>
          <a:solidFill>
            <a:srgbClr val="7E3EFF"/>
          </a:solidFill>
          <a:ln/>
        </p:spPr>
      </p:sp>
      <p:sp>
        <p:nvSpPr>
          <p:cNvPr id="12" name="Text 9"/>
          <p:cNvSpPr/>
          <p:nvPr/>
        </p:nvSpPr>
        <p:spPr>
          <a:xfrm>
            <a:off x="3382454" y="1457325"/>
            <a:ext cx="5304347" cy="228600"/>
          </a:xfrm>
          <a:prstGeom prst="rect">
            <a:avLst/>
          </a:prstGeom>
          <a:noFill/>
          <a:ln/>
        </p:spPr>
        <p:txBody>
          <a:bodyPr wrap="square" lIns="0" tIns="0" rIns="0" bIns="0" rtlCol="0" anchor="t"/>
          <a:lstStyle/>
          <a:p>
            <a:pPr marL="0" indent="0" algn="ctr">
              <a:lnSpc>
                <a:spcPts val="1800"/>
              </a:lnSpc>
              <a:buNone/>
            </a:pPr>
            <a:r>
              <a:rPr lang="en-US" sz="1400" b="1" dirty="0">
                <a:solidFill>
                  <a:srgbClr val="FFFFFF"/>
                </a:solidFill>
                <a:latin typeface="Arial" panose="020B0604020202020204" pitchFamily="34" charset="0"/>
                <a:ea typeface="Inter" pitchFamily="34" charset="-122"/>
                <a:cs typeface="Arial" panose="020B0604020202020204" pitchFamily="34" charset="0"/>
              </a:rPr>
              <a:t>Processed</a:t>
            </a:r>
            <a:r>
              <a:rPr lang="en-US" sz="1400" dirty="0">
                <a:solidFill>
                  <a:srgbClr val="FFFFFF"/>
                </a:solidFill>
                <a:latin typeface="Arial" panose="020B0604020202020204" pitchFamily="34" charset="0"/>
                <a:ea typeface="Inter" pitchFamily="34" charset="-122"/>
                <a:cs typeface="Arial" panose="020B0604020202020204" pitchFamily="34" charset="0"/>
              </a:rPr>
              <a:t> code</a:t>
            </a:r>
            <a:endParaRPr lang="en-US" sz="14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2E6EC019-AFB7-4ABE-BB45-B10CE64443DD}"/>
              </a:ext>
            </a:extLst>
          </p:cNvPr>
          <p:cNvPicPr>
            <a:picLocks noChangeAspect="1"/>
          </p:cNvPicPr>
          <p:nvPr/>
        </p:nvPicPr>
        <p:blipFill>
          <a:blip r:embed="rId4"/>
          <a:stretch>
            <a:fillRect/>
          </a:stretch>
        </p:blipFill>
        <p:spPr>
          <a:xfrm>
            <a:off x="4179928" y="1857375"/>
            <a:ext cx="3709397" cy="3129065"/>
          </a:xfrm>
          <a:prstGeom prst="rect">
            <a:avLst/>
          </a:prstGeom>
        </p:spPr>
      </p:pic>
      <p:pic>
        <p:nvPicPr>
          <p:cNvPr id="29" name="Picture 28">
            <a:extLst>
              <a:ext uri="{FF2B5EF4-FFF2-40B4-BE49-F238E27FC236}">
                <a16:creationId xmlns:a16="http://schemas.microsoft.com/office/drawing/2014/main" id="{ADDB2E40-0ED1-4BCF-87BF-B7151B74040E}"/>
              </a:ext>
            </a:extLst>
          </p:cNvPr>
          <p:cNvPicPr>
            <a:picLocks noChangeAspect="1"/>
          </p:cNvPicPr>
          <p:nvPr/>
        </p:nvPicPr>
        <p:blipFill rotWithShape="1">
          <a:blip r:embed="rId5"/>
          <a:srcRect b="3765"/>
          <a:stretch/>
        </p:blipFill>
        <p:spPr>
          <a:xfrm>
            <a:off x="504488" y="1857375"/>
            <a:ext cx="2487777" cy="3129065"/>
          </a:xfrm>
          <a:prstGeom prst="rect">
            <a:avLst/>
          </a:prstGeom>
        </p:spPr>
      </p:pic>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6"/>
          <a:stretch>
            <a:fillRect/>
          </a:stretch>
        </p:blipFill>
        <p:spPr>
          <a:xfrm rot="21127455">
            <a:off x="5068116" y="449302"/>
            <a:ext cx="410344" cy="410344"/>
          </a:xfrm>
          <a:prstGeom prst="rect">
            <a:avLst/>
          </a:prstGeom>
        </p:spPr>
      </p:pic>
      <p:sp>
        <p:nvSpPr>
          <p:cNvPr id="15" name="Text 0">
            <a:extLst>
              <a:ext uri="{FF2B5EF4-FFF2-40B4-BE49-F238E27FC236}">
                <a16:creationId xmlns:a16="http://schemas.microsoft.com/office/drawing/2014/main" id="{E5FBECD7-1B5E-4D3F-ABA6-2FB943443F75}"/>
              </a:ext>
            </a:extLst>
          </p:cNvPr>
          <p:cNvSpPr/>
          <p:nvPr/>
        </p:nvSpPr>
        <p:spPr>
          <a:xfrm>
            <a:off x="457200" y="4572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3. Documentation assistant</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3" name="Text 0"/>
          <p:cNvSpPr/>
          <p:nvPr/>
        </p:nvSpPr>
        <p:spPr>
          <a:xfrm>
            <a:off x="457200" y="457200"/>
            <a:ext cx="9052560" cy="428625"/>
          </a:xfrm>
          <a:prstGeom prst="rect">
            <a:avLst/>
          </a:prstGeom>
          <a:noFill/>
          <a:ln/>
        </p:spPr>
        <p:txBody>
          <a:bodyPr wrap="square" lIns="0" tIns="0" rIns="0" bIns="0" rtlCol="0" anchor="t"/>
          <a:lstStyle/>
          <a:p>
            <a:pPr marL="0" indent="0" algn="l">
              <a:lnSpc>
                <a:spcPts val="3400"/>
              </a:lnSpc>
              <a:buNone/>
            </a:pPr>
            <a:endParaRPr lang="en-US" sz="27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968B5A5-CBE1-452E-A611-C13A788D717A}"/>
              </a:ext>
            </a:extLst>
          </p:cNvPr>
          <p:cNvPicPr>
            <a:picLocks noChangeAspect="1"/>
          </p:cNvPicPr>
          <p:nvPr/>
        </p:nvPicPr>
        <p:blipFill>
          <a:blip r:embed="rId4"/>
          <a:stretch>
            <a:fillRect/>
          </a:stretch>
        </p:blipFill>
        <p:spPr>
          <a:xfrm rot="21127455">
            <a:off x="2615701" y="601703"/>
            <a:ext cx="410344" cy="410344"/>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Titanic Dashboard </a:t>
            </a:r>
            <a:r>
              <a:rPr lang="fr-FR" altLang="fr-FR" sz="1400" b="1" dirty="0" err="1">
                <a:solidFill>
                  <a:schemeClr val="bg1"/>
                </a:solidFill>
                <a:latin typeface="Arial" panose="020B0604020202020204" pitchFamily="34" charset="0"/>
                <a:cs typeface="Arial" panose="020B0604020202020204" pitchFamily="34" charset="0"/>
              </a:rPr>
              <a:t>with</a:t>
            </a:r>
            <a:r>
              <a:rPr lang="fr-FR" altLang="fr-FR" sz="1400" b="1" dirty="0">
                <a:solidFill>
                  <a:schemeClr val="bg1"/>
                </a:solidFill>
                <a:latin typeface="Arial" panose="020B0604020202020204" pitchFamily="34" charset="0"/>
                <a:cs typeface="Arial" panose="020B0604020202020204" pitchFamily="34" charset="0"/>
              </a:rPr>
              <a:t> </a:t>
            </a:r>
            <a:r>
              <a:rPr lang="fr-FR" altLang="fr-FR" sz="1400" b="1" dirty="0" err="1">
                <a:solidFill>
                  <a:schemeClr val="bg1"/>
                </a:solidFill>
                <a:latin typeface="Arial" panose="020B0604020202020204" pitchFamily="34" charset="0"/>
                <a:cs typeface="Arial" panose="020B0604020202020204" pitchFamily="34" charset="0"/>
              </a:rPr>
              <a:t>Streamlit</a:t>
            </a:r>
            <a:endParaRPr lang="fr-FR" altLang="fr-FR" sz="1400" b="1" dirty="0">
              <a:solidFill>
                <a:schemeClr val="bg1"/>
              </a:solidFill>
              <a:latin typeface="Arial" panose="020B0604020202020204" pitchFamily="34" charset="0"/>
              <a:cs typeface="Arial" panose="020B0604020202020204" pitchFamily="34" charset="0"/>
            </a:endParaRP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a:t>
            </a:r>
            <a:r>
              <a:rPr lang="en-US" altLang="fr-FR" sz="1200" b="1" dirty="0" err="1">
                <a:latin typeface="Arial" panose="020B0604020202020204" pitchFamily="34" charset="0"/>
                <a:cs typeface="Arial" panose="020B0604020202020204" pitchFamily="34" charset="0"/>
              </a:rPr>
              <a:t>Streamlit</a:t>
            </a:r>
            <a:r>
              <a:rPr lang="en-US" altLang="fr-FR" sz="1200" b="1" dirty="0">
                <a:latin typeface="Arial" panose="020B0604020202020204" pitchFamily="34" charset="0"/>
                <a:cs typeface="Arial" panose="020B0604020202020204" pitchFamily="34" charset="0"/>
              </a:rPr>
              <a:t> web application</a:t>
            </a:r>
            <a:r>
              <a:rPr lang="en-US" altLang="fr-FR" sz="1200" dirty="0">
                <a:latin typeface="Arial" panose="020B0604020202020204" pitchFamily="34" charset="0"/>
                <a:cs typeface="Arial" panose="020B0604020202020204" pitchFamily="34" charset="0"/>
              </a:rPr>
              <a:t> that presents the </a:t>
            </a:r>
            <a:r>
              <a:rPr lang="en-US" altLang="fr-FR" sz="1200" b="1" dirty="0">
                <a:latin typeface="Arial" panose="020B0604020202020204" pitchFamily="34" charset="0"/>
                <a:cs typeface="Arial" panose="020B0604020202020204" pitchFamily="34" charset="0"/>
              </a:rPr>
              <a:t>key statistics of the Titanic dataset</a:t>
            </a:r>
            <a:r>
              <a:rPr lang="en-US" altLang="fr-FR" sz="1200" dirty="0">
                <a:latin typeface="Arial" panose="020B0604020202020204" pitchFamily="34" charset="0"/>
                <a:cs typeface="Arial" panose="020B0604020202020204" pitchFamily="34" charset="0"/>
              </a:rPr>
              <a:t> in a clear, creative, and interactive way.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Be explicit about the </a:t>
            </a:r>
            <a:r>
              <a:rPr lang="en-US" altLang="fr-FR" sz="1200" b="1" dirty="0">
                <a:latin typeface="Arial" panose="020B0604020202020204" pitchFamily="34" charset="0"/>
                <a:cs typeface="Arial" panose="020B0604020202020204" pitchFamily="34" charset="0"/>
              </a:rPr>
              <a:t>framework</a:t>
            </a:r>
            <a:r>
              <a:rPr lang="en-US" altLang="fr-FR" sz="1200" dirty="0">
                <a:latin typeface="Arial" panose="020B0604020202020204" pitchFamily="34" charset="0"/>
                <a:cs typeface="Arial" panose="020B0604020202020204" pitchFamily="34" charset="0"/>
              </a:rPr>
              <a:t>:</a:t>
            </a:r>
            <a:r>
              <a:rPr lang="en-US" altLang="fr-FR" sz="1200" i="1" dirty="0">
                <a:latin typeface="Arial" panose="020B0604020202020204" pitchFamily="34" charset="0"/>
                <a:cs typeface="Arial" panose="020B0604020202020204" pitchFamily="34" charset="0"/>
              </a:rPr>
              <a:t> « Create a Python </a:t>
            </a:r>
            <a:r>
              <a:rPr lang="en-US" altLang="fr-FR" sz="1200" i="1" dirty="0" err="1">
                <a:latin typeface="Arial" panose="020B0604020202020204" pitchFamily="34" charset="0"/>
                <a:cs typeface="Arial" panose="020B0604020202020204" pitchFamily="34" charset="0"/>
              </a:rPr>
              <a:t>Streamlit</a:t>
            </a:r>
            <a:r>
              <a:rPr lang="en-US" altLang="fr-FR" sz="1200" i="1" dirty="0">
                <a:latin typeface="Arial" panose="020B0604020202020204" pitchFamily="34" charset="0"/>
                <a:cs typeface="Arial" panose="020B0604020202020204" pitchFamily="34" charset="0"/>
              </a:rPr>
              <a:t> app… »</a:t>
            </a:r>
          </a:p>
          <a:p>
            <a:pPr lvl="0" eaLnBrk="0" fontAlgn="base" hangingPunct="0">
              <a:spcBef>
                <a:spcPct val="0"/>
              </a:spcBef>
              <a:spcAft>
                <a:spcPct val="0"/>
              </a:spcAft>
              <a:buFontTx/>
              <a:buAutoNum type="arabicPeriod"/>
            </a:pPr>
            <a:r>
              <a:rPr lang="en-US" altLang="fr-FR" sz="1200" i="1" dirty="0">
                <a:latin typeface="Arial" panose="020B0604020202020204" pitchFamily="34" charset="0"/>
                <a:cs typeface="Arial" panose="020B0604020202020204" pitchFamily="34" charset="0"/>
              </a:rPr>
              <a:t> </a:t>
            </a:r>
            <a:r>
              <a:rPr lang="en-US" altLang="fr-FR" sz="1200" dirty="0">
                <a:latin typeface="Arial" panose="020B0604020202020204" pitchFamily="34" charset="0"/>
                <a:cs typeface="Arial" panose="020B0604020202020204" pitchFamily="34" charset="0"/>
              </a:rPr>
              <a:t>Specify the </a:t>
            </a:r>
            <a:r>
              <a:rPr lang="en-US" altLang="fr-FR" sz="1200" b="1" dirty="0">
                <a:latin typeface="Arial" panose="020B0604020202020204" pitchFamily="34" charset="0"/>
                <a:cs typeface="Arial" panose="020B0604020202020204" pitchFamily="34" charset="0"/>
              </a:rPr>
              <a:t>dataset</a:t>
            </a:r>
            <a:r>
              <a:rPr lang="en-US" altLang="fr-FR" sz="1200" dirty="0">
                <a:latin typeface="Arial" panose="020B0604020202020204" pitchFamily="34" charset="0"/>
                <a:cs typeface="Arial" panose="020B0604020202020204" pitchFamily="34" charset="0"/>
              </a:rPr>
              <a:t>: Use the Titanic dataset (full version, e.g., from Kaggle), load it with pandas.</a:t>
            </a:r>
          </a:p>
          <a:p>
            <a:pPr lvl="0" eaLnBrk="0" fontAlgn="base" hangingPunct="0">
              <a:spcBef>
                <a:spcPct val="0"/>
              </a:spcBef>
              <a:spcAft>
                <a:spcPct val="0"/>
              </a:spcAft>
              <a:buFontTx/>
              <a:buAutoNum type="arabicPeriod"/>
            </a:pPr>
            <a:r>
              <a:rPr lang="en-US" altLang="fr-FR" sz="1200" dirty="0">
                <a:latin typeface="Arial" panose="020B0604020202020204" pitchFamily="34" charset="0"/>
                <a:cs typeface="Arial" panose="020B0604020202020204" pitchFamily="34" charset="0"/>
              </a:rPr>
              <a:t> Define the </a:t>
            </a:r>
            <a:r>
              <a:rPr lang="en-US" altLang="fr-FR" sz="1200" b="1" dirty="0">
                <a:latin typeface="Arial" panose="020B0604020202020204" pitchFamily="34" charset="0"/>
                <a:cs typeface="Arial" panose="020B0604020202020204" pitchFamily="34" charset="0"/>
              </a:rPr>
              <a:t>scope</a:t>
            </a:r>
            <a:r>
              <a:rPr lang="en-US" altLang="fr-FR" sz="1200" dirty="0">
                <a:latin typeface="Arial" panose="020B0604020202020204" pitchFamily="34" charset="0"/>
                <a:cs typeface="Arial" panose="020B0604020202020204" pitchFamily="34" charset="0"/>
              </a:rPr>
              <a:t>: show key statistics, add visualizations with Matplotlib/Seaborn/</a:t>
            </a:r>
            <a:r>
              <a:rPr lang="en-US" altLang="fr-FR" sz="1200" dirty="0" err="1">
                <a:latin typeface="Arial" panose="020B0604020202020204" pitchFamily="34" charset="0"/>
                <a:cs typeface="Arial" panose="020B0604020202020204" pitchFamily="34" charset="0"/>
              </a:rPr>
              <a:t>Plotly</a:t>
            </a:r>
            <a:r>
              <a:rPr lang="en-US" altLang="fr-FR" sz="1200" dirty="0">
                <a:latin typeface="Arial" panose="020B0604020202020204" pitchFamily="34" charset="0"/>
                <a:cs typeface="Arial" panose="020B0604020202020204" pitchFamily="34" charset="0"/>
              </a:rPr>
              <a:t>.</a:t>
            </a: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4. Make the </a:t>
            </a:r>
            <a:r>
              <a:rPr lang="en-US" altLang="fr-FR" sz="1200" b="1" dirty="0">
                <a:latin typeface="Arial" panose="020B0604020202020204" pitchFamily="34" charset="0"/>
                <a:cs typeface="Arial" panose="020B0604020202020204" pitchFamily="34" charset="0"/>
              </a:rPr>
              <a:t>design visually appealing </a:t>
            </a:r>
            <a:r>
              <a:rPr lang="en-US" altLang="fr-FR" sz="1200" dirty="0">
                <a:latin typeface="Arial" panose="020B0604020202020204" pitchFamily="34" charset="0"/>
                <a:cs typeface="Arial" panose="020B0604020202020204" pitchFamily="34" charset="0"/>
              </a:rPr>
              <a:t>(titles, colors, layout, widgets).</a:t>
            </a:r>
          </a:p>
          <a:p>
            <a:pPr lvl="0" eaLnBrk="0" fontAlgn="base" hangingPunct="0">
              <a:spcBef>
                <a:spcPct val="0"/>
              </a:spcBef>
              <a:spcAft>
                <a:spcPct val="0"/>
              </a:spcAft>
              <a:buFontTx/>
              <a:buAutoNum type="arabicPeriod" startAt="5"/>
            </a:pPr>
            <a:r>
              <a:rPr lang="en-US" altLang="fr-FR" sz="1200" dirty="0">
                <a:latin typeface="Arial" panose="020B0604020202020204" pitchFamily="34" charset="0"/>
                <a:cs typeface="Arial" panose="020B0604020202020204" pitchFamily="34" charset="0"/>
              </a:rPr>
              <a:t> </a:t>
            </a:r>
            <a:r>
              <a:rPr lang="en-US" altLang="fr-FR" sz="1200" b="1" dirty="0">
                <a:latin typeface="Arial" panose="020B0604020202020204" pitchFamily="34" charset="0"/>
                <a:cs typeface="Arial" panose="020B0604020202020204" pitchFamily="34" charset="0"/>
              </a:rPr>
              <a:t>Ask for best practices</a:t>
            </a:r>
          </a:p>
          <a:p>
            <a:pPr lvl="0" eaLnBrk="0" fontAlgn="base" hangingPunct="0">
              <a:spcBef>
                <a:spcPct val="0"/>
              </a:spcBef>
              <a:spcAft>
                <a:spcPct val="0"/>
              </a:spcAft>
              <a:buFontTx/>
              <a:buAutoNum type="arabicPeriod" startAt="6"/>
            </a:pPr>
            <a:r>
              <a:rPr lang="en-US" altLang="fr-FR" sz="1200" dirty="0">
                <a:latin typeface="Arial" panose="020B0604020202020204" pitchFamily="34" charset="0"/>
                <a:cs typeface="Arial" panose="020B0604020202020204" pitchFamily="34" charset="0"/>
              </a:rPr>
              <a:t> </a:t>
            </a:r>
            <a:r>
              <a:rPr lang="en-US" altLang="fr-FR" sz="1200" b="1" dirty="0">
                <a:highlight>
                  <a:srgbClr val="FFFF00"/>
                </a:highlight>
                <a:latin typeface="Arial" panose="020B0604020202020204" pitchFamily="34" charset="0"/>
                <a:cs typeface="Arial" panose="020B0604020202020204" pitchFamily="34" charset="0"/>
              </a:rPr>
              <a:t>Output requirements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The app must run locally with </a:t>
            </a:r>
            <a:r>
              <a:rPr lang="en-US" altLang="fr-FR" sz="1200" i="1" dirty="0" err="1">
                <a:latin typeface="Arial" panose="020B0604020202020204" pitchFamily="34" charset="0"/>
                <a:cs typeface="Arial" panose="020B0604020202020204" pitchFamily="34" charset="0"/>
              </a:rPr>
              <a:t>streamlit</a:t>
            </a:r>
            <a:r>
              <a:rPr lang="en-US" altLang="fr-FR" sz="1200" dirty="0">
                <a:latin typeface="Arial" panose="020B0604020202020204" pitchFamily="34" charset="0"/>
                <a:cs typeface="Arial" panose="020B0604020202020204" pitchFamily="34" charset="0"/>
              </a:rPr>
              <a:t> run app.py.</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Display at least three different charts.</a:t>
            </a:r>
          </a:p>
          <a:p>
            <a:pPr lvl="1" eaLnBrk="0" fontAlgn="base" hangingPunct="0">
              <a:spcBef>
                <a:spcPct val="0"/>
              </a:spcBef>
              <a:spcAft>
                <a:spcPct val="0"/>
              </a:spcAft>
              <a:buFontTx/>
              <a:buChar char="•"/>
            </a:pPr>
            <a:r>
              <a:rPr lang="en-US" altLang="fr-FR" sz="1200" dirty="0">
                <a:latin typeface="Arial" panose="020B0604020202020204" pitchFamily="34" charset="0"/>
                <a:cs typeface="Arial" panose="020B0604020202020204" pitchFamily="34" charset="0"/>
              </a:rPr>
              <a:t> Add a short introduction text explaining the dataset and its context.</a:t>
            </a:r>
            <a:endParaRPr lang="en-US" sz="12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11D2098-6CA4-4861-BA75-AC3A42E6D6CC}"/>
              </a:ext>
            </a:extLst>
          </p:cNvPr>
          <p:cNvPicPr>
            <a:picLocks noChangeAspect="1"/>
          </p:cNvPicPr>
          <p:nvPr/>
        </p:nvPicPr>
        <p:blipFill>
          <a:blip r:embed="rId5"/>
          <a:stretch>
            <a:fillRect/>
          </a:stretch>
        </p:blipFill>
        <p:spPr>
          <a:xfrm>
            <a:off x="7943464" y="98686"/>
            <a:ext cx="1068186" cy="1068186"/>
          </a:xfrm>
          <a:prstGeom prst="rect">
            <a:avLst/>
          </a:prstGeom>
        </p:spPr>
      </p:pic>
      <p:sp>
        <p:nvSpPr>
          <p:cNvPr id="10" name="Text 36">
            <a:extLst>
              <a:ext uri="{FF2B5EF4-FFF2-40B4-BE49-F238E27FC236}">
                <a16:creationId xmlns:a16="http://schemas.microsoft.com/office/drawing/2014/main" id="{314AECF3-D479-4372-A3BF-E9AC0AF8DBD9}"/>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completed the task correctly.</a:t>
            </a:r>
            <a:endParaRPr lang="en-US" sz="900" b="1" dirty="0">
              <a:solidFill>
                <a:srgbClr val="002060"/>
              </a:solidFill>
              <a:latin typeface="Arial" panose="020B0604020202020204" pitchFamily="34" charset="0"/>
              <a:cs typeface="Arial" panose="020B0604020202020204" pitchFamily="34" charset="0"/>
            </a:endParaRPr>
          </a:p>
        </p:txBody>
      </p:sp>
      <p:sp>
        <p:nvSpPr>
          <p:cNvPr id="12" name="Text 0">
            <a:extLst>
              <a:ext uri="{FF2B5EF4-FFF2-40B4-BE49-F238E27FC236}">
                <a16:creationId xmlns:a16="http://schemas.microsoft.com/office/drawing/2014/main" id="{A9ACCBC9-C249-4738-A89F-72CF6B133795}"/>
              </a:ext>
            </a:extLst>
          </p:cNvPr>
          <p:cNvSpPr/>
          <p:nvPr/>
        </p:nvSpPr>
        <p:spPr>
          <a:xfrm>
            <a:off x="609600" y="6096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sp>
        <p:nvSpPr>
          <p:cNvPr id="5" name="Rectangle 2">
            <a:extLst>
              <a:ext uri="{FF2B5EF4-FFF2-40B4-BE49-F238E27FC236}">
                <a16:creationId xmlns:a16="http://schemas.microsoft.com/office/drawing/2014/main" id="{DBB647BE-D479-45C9-8833-E4F7DEDCB6B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000" b="0" i="0" u="none" strike="noStrike" cap="none" normalizeH="0" baseline="0">
                <a:ln>
                  <a:noFill/>
                </a:ln>
                <a:solidFill>
                  <a:schemeClr val="tx1"/>
                </a:solidFill>
                <a:effectLst/>
                <a:latin typeface="Arial Unicode MS"/>
              </a:rPr>
              <a:t>Write down the tests you would implement to check that the agent completed the task correctly.</a:t>
            </a:r>
            <a:endParaRPr kumimoji="0" lang="fr-FR" altLang="fr-FR"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352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72100"/>
          </a:xfrm>
          <a:prstGeom prst="rect">
            <a:avLst/>
          </a:prstGeom>
        </p:spPr>
      </p:pic>
      <p:sp>
        <p:nvSpPr>
          <p:cNvPr id="14" name="Shape 2">
            <a:extLst>
              <a:ext uri="{FF2B5EF4-FFF2-40B4-BE49-F238E27FC236}">
                <a16:creationId xmlns:a16="http://schemas.microsoft.com/office/drawing/2014/main" id="{FACA110B-A2E3-4186-8649-8B1156D894CB}"/>
              </a:ext>
            </a:extLst>
          </p:cNvPr>
          <p:cNvSpPr/>
          <p:nvPr/>
        </p:nvSpPr>
        <p:spPr>
          <a:xfrm>
            <a:off x="457201" y="1228725"/>
            <a:ext cx="8168640" cy="457200"/>
          </a:xfrm>
          <a:prstGeom prst="round2SameRect">
            <a:avLst/>
          </a:prstGeom>
          <a:solidFill>
            <a:srgbClr val="3E8BFF"/>
          </a:solidFill>
          <a:ln/>
        </p:spPr>
      </p:sp>
      <p:sp>
        <p:nvSpPr>
          <p:cNvPr id="15" name="Text 5">
            <a:extLst>
              <a:ext uri="{FF2B5EF4-FFF2-40B4-BE49-F238E27FC236}">
                <a16:creationId xmlns:a16="http://schemas.microsoft.com/office/drawing/2014/main" id="{8F9A3A7D-2B93-4656-AE9F-95BC091064A4}"/>
              </a:ext>
            </a:extLst>
          </p:cNvPr>
          <p:cNvSpPr/>
          <p:nvPr/>
        </p:nvSpPr>
        <p:spPr>
          <a:xfrm>
            <a:off x="2436495" y="1343025"/>
            <a:ext cx="4271010" cy="228600"/>
          </a:xfrm>
          <a:prstGeom prst="rect">
            <a:avLst/>
          </a:prstGeom>
          <a:noFill/>
          <a:ln/>
        </p:spPr>
        <p:txBody>
          <a:bodyPr wrap="square" lIns="0" tIns="0" rIns="0" bIns="0" rtlCol="0" anchor="ctr"/>
          <a:lstStyle/>
          <a:p>
            <a:pPr lvl="0" algn="ctr" eaLnBrk="0" fontAlgn="base" hangingPunct="0">
              <a:spcBef>
                <a:spcPct val="0"/>
              </a:spcBef>
              <a:spcAft>
                <a:spcPct val="0"/>
              </a:spcAft>
            </a:pPr>
            <a:r>
              <a:rPr lang="fr-FR" altLang="fr-FR" sz="1400" b="1" dirty="0">
                <a:solidFill>
                  <a:schemeClr val="bg1"/>
                </a:solidFill>
                <a:latin typeface="Arial" panose="020B0604020202020204" pitchFamily="34" charset="0"/>
                <a:cs typeface="Arial" panose="020B0604020202020204" pitchFamily="34" charset="0"/>
              </a:rPr>
              <a:t>🚀 Challenge: «  Emoji </a:t>
            </a:r>
            <a:r>
              <a:rPr lang="fr-FR" altLang="fr-FR" sz="1400" b="1" dirty="0" err="1">
                <a:solidFill>
                  <a:schemeClr val="bg1"/>
                </a:solidFill>
                <a:latin typeface="Arial" panose="020B0604020202020204" pitchFamily="34" charset="0"/>
                <a:cs typeface="Arial" panose="020B0604020202020204" pitchFamily="34" charset="0"/>
              </a:rPr>
              <a:t>Poll</a:t>
            </a:r>
            <a:r>
              <a:rPr lang="fr-FR" altLang="fr-FR" sz="1400" b="1" dirty="0">
                <a:solidFill>
                  <a:schemeClr val="bg1"/>
                </a:solidFill>
                <a:latin typeface="Arial" panose="020B0604020202020204" pitchFamily="34" charset="0"/>
                <a:cs typeface="Arial" panose="020B0604020202020204" pitchFamily="34" charset="0"/>
              </a:rPr>
              <a:t> »</a:t>
            </a:r>
          </a:p>
        </p:txBody>
      </p:sp>
      <p:sp>
        <p:nvSpPr>
          <p:cNvPr id="16" name="Shape 6">
            <a:extLst>
              <a:ext uri="{FF2B5EF4-FFF2-40B4-BE49-F238E27FC236}">
                <a16:creationId xmlns:a16="http://schemas.microsoft.com/office/drawing/2014/main" id="{3BAB48F1-410E-43AC-B743-D265DAB648B8}"/>
              </a:ext>
            </a:extLst>
          </p:cNvPr>
          <p:cNvSpPr/>
          <p:nvPr/>
        </p:nvSpPr>
        <p:spPr>
          <a:xfrm rot="10800000">
            <a:off x="457199" y="1685923"/>
            <a:ext cx="8168642" cy="3114675"/>
          </a:xfrm>
          <a:prstGeom prst="round2SameRect">
            <a:avLst/>
          </a:prstGeom>
          <a:solidFill>
            <a:srgbClr val="F9FAFB"/>
          </a:solidFill>
          <a:ln/>
        </p:spPr>
      </p:sp>
      <p:sp>
        <p:nvSpPr>
          <p:cNvPr id="17" name="Shape 7">
            <a:extLst>
              <a:ext uri="{FF2B5EF4-FFF2-40B4-BE49-F238E27FC236}">
                <a16:creationId xmlns:a16="http://schemas.microsoft.com/office/drawing/2014/main" id="{8CF12754-439E-4E49-84B4-B1D521175307}"/>
              </a:ext>
            </a:extLst>
          </p:cNvPr>
          <p:cNvSpPr/>
          <p:nvPr/>
        </p:nvSpPr>
        <p:spPr>
          <a:xfrm>
            <a:off x="457201" y="1849311"/>
            <a:ext cx="8168640" cy="3187509"/>
          </a:xfrm>
          <a:prstGeom prst="roundRect">
            <a:avLst>
              <a:gd name="adj" fmla="val 2778"/>
            </a:avLst>
          </a:prstGeom>
          <a:solidFill>
            <a:srgbClr val="F3F4F6"/>
          </a:solidFill>
          <a:ln/>
        </p:spPr>
        <p:txBody>
          <a:bodyPr/>
          <a:lstStyle/>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Objective</a:t>
            </a:r>
            <a:r>
              <a:rPr lang="en-US" altLang="fr-FR" sz="1200" dirty="0">
                <a:latin typeface="Arial" panose="020B0604020202020204" pitchFamily="34" charset="0"/>
                <a:cs typeface="Arial" panose="020B0604020202020204" pitchFamily="34" charset="0"/>
              </a:rPr>
              <a:t>: Build a tiny live poll where users vote between 3–4 emoji options (e.g., 👍 ❤️ 😂 🤯) and see the counts update instantly.</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b="1" dirty="0">
                <a:highlight>
                  <a:srgbClr val="FFFF00"/>
                </a:highlight>
                <a:latin typeface="Arial" panose="020B0604020202020204" pitchFamily="34" charset="0"/>
                <a:cs typeface="Arial" panose="020B0604020202020204" pitchFamily="34" charset="0"/>
              </a:rPr>
              <a:t>Guidelines for your prompt</a:t>
            </a:r>
            <a:r>
              <a:rPr lang="en-US" altLang="fr-FR" sz="1200" dirty="0">
                <a:highlight>
                  <a:srgbClr val="FFFF00"/>
                </a:highlight>
                <a:latin typeface="Arial" panose="020B0604020202020204" pitchFamily="34" charset="0"/>
                <a:cs typeface="Arial" panose="020B0604020202020204" pitchFamily="34" charset="0"/>
              </a:rPr>
              <a:t>:</a:t>
            </a:r>
          </a:p>
          <a:p>
            <a:pPr marL="228600" lvl="0" indent="-228600" eaLnBrk="0" fontAlgn="base" hangingPunct="0">
              <a:spcBef>
                <a:spcPct val="0"/>
              </a:spcBef>
              <a:spcAft>
                <a:spcPct val="0"/>
              </a:spcAft>
              <a:buFont typeface="+mj-lt"/>
              <a:buAutoNum type="arabicPeriod"/>
            </a:pP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Frontend</a:t>
            </a:r>
            <a:r>
              <a:rPr lang="en-US" altLang="fr-FR" sz="1200" dirty="0">
                <a:latin typeface="Arial" panose="020B0604020202020204" pitchFamily="34" charset="0"/>
                <a:cs typeface="Arial" panose="020B0604020202020204" pitchFamily="34" charset="0"/>
              </a:rPr>
              <a:t> (React): Buttons to vote, a small bar chart of counts, and a reset button (optional).</a:t>
            </a:r>
            <a:br>
              <a:rPr lang="en-US" altLang="fr-FR" sz="1200" dirty="0">
                <a:latin typeface="Arial" panose="020B0604020202020204" pitchFamily="34" charset="0"/>
                <a:cs typeface="Arial" panose="020B0604020202020204" pitchFamily="34" charset="0"/>
              </a:rPr>
            </a:br>
            <a:endParaRPr lang="en-US" altLang="fr-FR" sz="1200" dirty="0">
              <a:latin typeface="Arial" panose="020B0604020202020204" pitchFamily="34" charset="0"/>
              <a:cs typeface="Arial" panose="020B0604020202020204" pitchFamily="34" charset="0"/>
            </a:endParaRPr>
          </a:p>
          <a:p>
            <a:pPr marL="228600" lvl="0" indent="-228600" eaLnBrk="0" fontAlgn="base" hangingPunct="0">
              <a:spcBef>
                <a:spcPct val="0"/>
              </a:spcBef>
              <a:spcAft>
                <a:spcPct val="0"/>
              </a:spcAft>
              <a:buFont typeface="+mj-lt"/>
              <a:buAutoNum type="arabicPeriod"/>
            </a:pPr>
            <a:r>
              <a:rPr lang="en-US" altLang="fr-FR" sz="1200" b="1" dirty="0">
                <a:latin typeface="Arial" panose="020B0604020202020204" pitchFamily="34" charset="0"/>
                <a:cs typeface="Arial" panose="020B0604020202020204" pitchFamily="34" charset="0"/>
              </a:rPr>
              <a:t>Backend</a:t>
            </a:r>
            <a:r>
              <a:rPr lang="en-US" altLang="fr-FR" sz="1200" dirty="0">
                <a:latin typeface="Arial" panose="020B0604020202020204" pitchFamily="34" charset="0"/>
                <a:cs typeface="Arial" panose="020B0604020202020204" pitchFamily="34" charset="0"/>
              </a:rPr>
              <a:t> (</a:t>
            </a:r>
            <a:r>
              <a:rPr lang="en-US" altLang="fr-FR" sz="1200" dirty="0" err="1">
                <a:latin typeface="Arial" panose="020B0604020202020204" pitchFamily="34" charset="0"/>
                <a:cs typeface="Arial" panose="020B0604020202020204" pitchFamily="34" charset="0"/>
              </a:rPr>
              <a:t>FastAPI</a:t>
            </a:r>
            <a:r>
              <a:rPr lang="en-US" altLang="fr-FR" sz="1200" dirty="0">
                <a:latin typeface="Arial" panose="020B0604020202020204" pitchFamily="34" charset="0"/>
                <a:cs typeface="Arial" panose="020B0604020202020204" pitchFamily="34" charset="0"/>
              </a:rPr>
              <a:t>): </a:t>
            </a:r>
            <a:br>
              <a:rPr lang="en-US" altLang="fr-FR" sz="1200" dirty="0">
                <a:latin typeface="Arial" panose="020B0604020202020204" pitchFamily="34" charset="0"/>
                <a:cs typeface="Arial" panose="020B0604020202020204" pitchFamily="34" charset="0"/>
              </a:rPr>
            </a:br>
            <a:r>
              <a:rPr lang="en-US" altLang="fr-FR" sz="1200" dirty="0">
                <a:latin typeface="Arial" panose="020B0604020202020204" pitchFamily="34" charset="0"/>
                <a:cs typeface="Arial" panose="020B0604020202020204" pitchFamily="34" charset="0"/>
              </a:rPr>
              <a:t>Two </a:t>
            </a:r>
            <a:r>
              <a:rPr lang="en-US" altLang="fr-FR" sz="1200" b="1" dirty="0">
                <a:latin typeface="Arial" panose="020B0604020202020204" pitchFamily="34" charset="0"/>
                <a:cs typeface="Arial" panose="020B0604020202020204" pitchFamily="34" charset="0"/>
              </a:rPr>
              <a:t>endpoints</a:t>
            </a:r>
            <a:r>
              <a:rPr lang="en-US" altLang="fr-FR" sz="1200" dirty="0">
                <a:latin typeface="Arial" panose="020B0604020202020204" pitchFamily="34" charset="0"/>
                <a:cs typeface="Arial" panose="020B0604020202020204" pitchFamily="34" charset="0"/>
              </a:rPr>
              <a:t>: </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GET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 → returns current counts</a:t>
            </a:r>
          </a:p>
          <a:p>
            <a:pPr lvl="1"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POST /</a:t>
            </a:r>
            <a:r>
              <a:rPr lang="en-US" altLang="fr-FR" sz="1200" dirty="0" err="1">
                <a:latin typeface="Arial" panose="020B0604020202020204" pitchFamily="34" charset="0"/>
                <a:cs typeface="Arial" panose="020B0604020202020204" pitchFamily="34" charset="0"/>
              </a:rPr>
              <a:t>api</a:t>
            </a:r>
            <a:r>
              <a:rPr lang="en-US" altLang="fr-FR" sz="1200" dirty="0">
                <a:latin typeface="Arial" panose="020B0604020202020204" pitchFamily="34" charset="0"/>
                <a:cs typeface="Arial" panose="020B0604020202020204" pitchFamily="34" charset="0"/>
              </a:rPr>
              <a:t>/poll/vote → increments server count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fr-FR" sz="1200" dirty="0">
                <a:latin typeface="Arial" panose="020B0604020202020204" pitchFamily="34" charset="0"/>
                <a:cs typeface="Arial" panose="020B0604020202020204" pitchFamily="34" charset="0"/>
              </a:rPr>
              <a:t>No database needed — store counts in memory (or in a small JSON file as a stretch). This keeps setup ultra-light and fast.</a:t>
            </a:r>
          </a:p>
          <a:p>
            <a:pPr lvl="0" eaLnBrk="0" fontAlgn="base" hangingPunct="0">
              <a:spcBef>
                <a:spcPct val="0"/>
              </a:spcBef>
              <a:spcAft>
                <a:spcPct val="0"/>
              </a:spcAft>
            </a:pPr>
            <a:endParaRPr lang="en-US" altLang="fr-FR"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51F1C15-BFFF-4954-B91D-840C1BF77CE2}"/>
              </a:ext>
            </a:extLst>
          </p:cNvPr>
          <p:cNvPicPr>
            <a:picLocks noChangeAspect="1"/>
          </p:cNvPicPr>
          <p:nvPr/>
        </p:nvPicPr>
        <p:blipFill>
          <a:blip r:embed="rId4"/>
          <a:stretch>
            <a:fillRect/>
          </a:stretch>
        </p:blipFill>
        <p:spPr>
          <a:xfrm>
            <a:off x="6034014" y="128052"/>
            <a:ext cx="3001696" cy="1026896"/>
          </a:xfrm>
          <a:prstGeom prst="rect">
            <a:avLst/>
          </a:prstGeom>
        </p:spPr>
      </p:pic>
      <p:pic>
        <p:nvPicPr>
          <p:cNvPr id="11" name="Picture 10">
            <a:extLst>
              <a:ext uri="{FF2B5EF4-FFF2-40B4-BE49-F238E27FC236}">
                <a16:creationId xmlns:a16="http://schemas.microsoft.com/office/drawing/2014/main" id="{29057471-BEE6-4369-9FE1-E341FC2517BD}"/>
              </a:ext>
            </a:extLst>
          </p:cNvPr>
          <p:cNvPicPr>
            <a:picLocks noChangeAspect="1"/>
          </p:cNvPicPr>
          <p:nvPr/>
        </p:nvPicPr>
        <p:blipFill>
          <a:blip r:embed="rId5"/>
          <a:stretch>
            <a:fillRect/>
          </a:stretch>
        </p:blipFill>
        <p:spPr>
          <a:xfrm rot="21127455">
            <a:off x="2615701" y="601703"/>
            <a:ext cx="410344" cy="410344"/>
          </a:xfrm>
          <a:prstGeom prst="rect">
            <a:avLst/>
          </a:prstGeom>
        </p:spPr>
      </p:pic>
      <p:sp>
        <p:nvSpPr>
          <p:cNvPr id="12" name="Text 0">
            <a:extLst>
              <a:ext uri="{FF2B5EF4-FFF2-40B4-BE49-F238E27FC236}">
                <a16:creationId xmlns:a16="http://schemas.microsoft.com/office/drawing/2014/main" id="{48488125-7E68-4179-B4D3-2F3513625C93}"/>
              </a:ext>
            </a:extLst>
          </p:cNvPr>
          <p:cNvSpPr/>
          <p:nvPr/>
        </p:nvSpPr>
        <p:spPr>
          <a:xfrm>
            <a:off x="609600" y="609600"/>
            <a:ext cx="9052560" cy="428625"/>
          </a:xfrm>
          <a:prstGeom prst="rect">
            <a:avLst/>
          </a:prstGeom>
          <a:noFill/>
          <a:ln/>
        </p:spPr>
        <p:txBody>
          <a:bodyPr wrap="square" lIns="0" tIns="0" rIns="0" bIns="0" rtlCol="0" anchor="t"/>
          <a:lstStyle/>
          <a:p>
            <a:pPr>
              <a:lnSpc>
                <a:spcPts val="3400"/>
              </a:lnSpc>
            </a:pPr>
            <a:r>
              <a:rPr lang="en-US" sz="2700" b="1" dirty="0">
                <a:solidFill>
                  <a:srgbClr val="0D0D0D"/>
                </a:solidFill>
                <a:latin typeface="Arial" panose="020B0604020202020204" pitchFamily="34" charset="0"/>
                <a:ea typeface="Inter" pitchFamily="34" charset="-122"/>
                <a:cs typeface="Arial" panose="020B0604020202020204" pitchFamily="34" charset="0"/>
              </a:rPr>
              <a:t>Challenge 1</a:t>
            </a:r>
            <a:endParaRPr lang="en-US" sz="2700" dirty="0">
              <a:latin typeface="Arial" panose="020B0604020202020204" pitchFamily="34" charset="0"/>
              <a:cs typeface="Arial" panose="020B0604020202020204" pitchFamily="34" charset="0"/>
            </a:endParaRPr>
          </a:p>
        </p:txBody>
      </p:sp>
      <p:sp>
        <p:nvSpPr>
          <p:cNvPr id="13" name="Text 36">
            <a:extLst>
              <a:ext uri="{FF2B5EF4-FFF2-40B4-BE49-F238E27FC236}">
                <a16:creationId xmlns:a16="http://schemas.microsoft.com/office/drawing/2014/main" id="{3C56F2CA-EBDA-41DA-87D1-36720F571C55}"/>
              </a:ext>
            </a:extLst>
          </p:cNvPr>
          <p:cNvSpPr/>
          <p:nvPr/>
        </p:nvSpPr>
        <p:spPr>
          <a:xfrm>
            <a:off x="518159" y="4589176"/>
            <a:ext cx="8107682" cy="554324"/>
          </a:xfrm>
          <a:prstGeom prst="rect">
            <a:avLst/>
          </a:prstGeom>
          <a:solidFill>
            <a:srgbClr val="FFFF00"/>
          </a:solidFill>
          <a:ln/>
        </p:spPr>
        <p:txBody>
          <a:bodyPr wrap="square" lIns="0" tIns="0" rIns="0" bIns="0" rtlCol="0" anchor="ctr"/>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MANDATORY : You must follow and understand each step of the agent flow.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Write down the tests you would implement to check that the agent completed the task correctly.</a:t>
            </a:r>
            <a:endParaRPr lang="en-US" sz="9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009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media.licdn.com/dms/image/v2/D4E22AQEWTlPfLuZagw/feedshare-shrink_2048_1536/B4EZkOitmyHgA0-/0/1756885605435?e=1759968000&amp;v=beta&amp;t=CPZaaq89KHQoVBUY6al7xFjjv18WchjWvO9w1a9VjX4">
            <a:extLst>
              <a:ext uri="{FF2B5EF4-FFF2-40B4-BE49-F238E27FC236}">
                <a16:creationId xmlns:a16="http://schemas.microsoft.com/office/drawing/2014/main" id="{723A0420-5387-41C4-88CF-19E64720C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565" y="71951"/>
            <a:ext cx="4346871" cy="49995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9A4263-B7DD-432D-999D-13C2D355C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 t="4520" r="1876" b="5005"/>
          <a:stretch/>
        </p:blipFill>
        <p:spPr bwMode="auto">
          <a:xfrm>
            <a:off x="8518584" y="143255"/>
            <a:ext cx="510650" cy="4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396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21D5B-5F1A-4EAA-A22E-D45C05141490}"/>
              </a:ext>
            </a:extLst>
          </p:cNvPr>
          <p:cNvPicPr>
            <a:picLocks noChangeAspect="1"/>
          </p:cNvPicPr>
          <p:nvPr/>
        </p:nvPicPr>
        <p:blipFill>
          <a:blip r:embed="rId2"/>
          <a:stretch>
            <a:fillRect/>
          </a:stretch>
        </p:blipFill>
        <p:spPr>
          <a:xfrm>
            <a:off x="2931478" y="303593"/>
            <a:ext cx="3281045" cy="4536313"/>
          </a:xfrm>
          <a:prstGeom prst="rect">
            <a:avLst/>
          </a:prstGeom>
        </p:spPr>
      </p:pic>
      <p:sp>
        <p:nvSpPr>
          <p:cNvPr id="4" name="Rectangle 3">
            <a:extLst>
              <a:ext uri="{FF2B5EF4-FFF2-40B4-BE49-F238E27FC236}">
                <a16:creationId xmlns:a16="http://schemas.microsoft.com/office/drawing/2014/main" id="{703CF244-C289-4E16-B920-0D0720E6ACF0}"/>
              </a:ext>
            </a:extLst>
          </p:cNvPr>
          <p:cNvSpPr/>
          <p:nvPr/>
        </p:nvSpPr>
        <p:spPr>
          <a:xfrm>
            <a:off x="2815563" y="2171698"/>
            <a:ext cx="3396960" cy="2171701"/>
          </a:xfrm>
          <a:prstGeom prst="rect">
            <a:avLst/>
          </a:prstGeom>
          <a:solidFill>
            <a:srgbClr val="FFFF00">
              <a:alpha val="3400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C2B82223-D823-4C55-A63B-BD9D934D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6" t="4520" r="1876" b="5005"/>
          <a:stretch/>
        </p:blipFill>
        <p:spPr bwMode="auto">
          <a:xfrm>
            <a:off x="8518584" y="143255"/>
            <a:ext cx="510650" cy="49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4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563B0E-1531-4E4A-B167-F9A9785D9782}"/>
              </a:ext>
            </a:extLst>
          </p:cNvPr>
          <p:cNvSpPr/>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9492930-CE32-40A5-99AF-29C448904F5F}"/>
              </a:ext>
            </a:extLst>
          </p:cNvPr>
          <p:cNvPicPr>
            <a:picLocks noChangeAspect="1"/>
          </p:cNvPicPr>
          <p:nvPr/>
        </p:nvPicPr>
        <p:blipFill>
          <a:blip r:embed="rId3"/>
          <a:stretch>
            <a:fillRect/>
          </a:stretch>
        </p:blipFill>
        <p:spPr>
          <a:xfrm>
            <a:off x="275625" y="0"/>
            <a:ext cx="8592750" cy="5143500"/>
          </a:xfrm>
          <a:prstGeom prst="rect">
            <a:avLst/>
          </a:prstGeom>
        </p:spPr>
      </p:pic>
      <p:sp>
        <p:nvSpPr>
          <p:cNvPr id="3" name="Rectangle 2">
            <a:extLst>
              <a:ext uri="{FF2B5EF4-FFF2-40B4-BE49-F238E27FC236}">
                <a16:creationId xmlns:a16="http://schemas.microsoft.com/office/drawing/2014/main" id="{E3A716F3-63AA-4596-9E35-718D7FCB75C9}"/>
              </a:ext>
            </a:extLst>
          </p:cNvPr>
          <p:cNvSpPr/>
          <p:nvPr/>
        </p:nvSpPr>
        <p:spPr>
          <a:xfrm>
            <a:off x="-10160" y="0"/>
            <a:ext cx="9144000" cy="5143500"/>
          </a:xfrm>
          <a:prstGeom prst="rect">
            <a:avLst/>
          </a:prstGeom>
          <a:solidFill>
            <a:schemeClr val="bg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7041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What is Cursor?</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85862"/>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7" name="Text 2"/>
          <p:cNvSpPr/>
          <p:nvPr/>
        </p:nvSpPr>
        <p:spPr>
          <a:xfrm>
            <a:off x="800100" y="1371600"/>
            <a:ext cx="3529013" cy="514350"/>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An AI-powered code editor</a:t>
            </a:r>
            <a:endParaRPr lang="en-US" sz="1700" b="1" dirty="0">
              <a:latin typeface="Arial" panose="020B0604020202020204" pitchFamily="34" charset="0"/>
              <a:cs typeface="Arial" panose="020B0604020202020204" pitchFamily="34" charset="0"/>
            </a:endParaRPr>
          </a:p>
        </p:txBody>
      </p:sp>
      <p:sp>
        <p:nvSpPr>
          <p:cNvPr id="8" name="Shape 3"/>
          <p:cNvSpPr/>
          <p:nvPr/>
        </p:nvSpPr>
        <p:spPr>
          <a:xfrm>
            <a:off x="800100" y="2085975"/>
            <a:ext cx="200025" cy="200025"/>
          </a:xfrm>
          <a:prstGeom prst="roundRect">
            <a:avLst>
              <a:gd name="adj" fmla="val 50000"/>
            </a:avLst>
          </a:prstGeom>
          <a:solidFill>
            <a:srgbClr val="FFFFFF">
              <a:alpha val="20000"/>
            </a:srgbClr>
          </a:solidFill>
          <a:ln/>
        </p:spPr>
      </p:sp>
      <p:pic>
        <p:nvPicPr>
          <p:cNvPr id="9" name="Image 3" descr="preencoded.png"/>
          <p:cNvPicPr>
            <a:picLocks noChangeAspect="1"/>
          </p:cNvPicPr>
          <p:nvPr/>
        </p:nvPicPr>
        <p:blipFill>
          <a:blip r:embed="rId4"/>
          <a:stretch>
            <a:fillRect/>
          </a:stretch>
        </p:blipFill>
        <p:spPr>
          <a:xfrm>
            <a:off x="828675" y="2114550"/>
            <a:ext cx="142875" cy="142875"/>
          </a:xfrm>
          <a:prstGeom prst="rect">
            <a:avLst/>
          </a:prstGeom>
        </p:spPr>
      </p:pic>
      <p:sp>
        <p:nvSpPr>
          <p:cNvPr id="10" name="Text 4"/>
          <p:cNvSpPr/>
          <p:nvPr/>
        </p:nvSpPr>
        <p:spPr>
          <a:xfrm>
            <a:off x="1085850" y="20891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Based on </a:t>
            </a:r>
            <a:r>
              <a:rPr lang="en-US" sz="1100" i="1" dirty="0">
                <a:solidFill>
                  <a:srgbClr val="FFFFFF"/>
                </a:solidFill>
                <a:latin typeface="Arial" panose="020B0604020202020204" pitchFamily="34" charset="0"/>
                <a:ea typeface="Inter" pitchFamily="34" charset="-122"/>
                <a:cs typeface="Arial" panose="020B0604020202020204" pitchFamily="34" charset="0"/>
              </a:rPr>
              <a:t>VS Code</a:t>
            </a:r>
            <a:r>
              <a:rPr lang="en-US" sz="1100" dirty="0">
                <a:solidFill>
                  <a:srgbClr val="FFFFFF"/>
                </a:solidFill>
                <a:latin typeface="Arial" panose="020B0604020202020204" pitchFamily="34" charset="0"/>
                <a:ea typeface="Inter" pitchFamily="34" charset="-122"/>
                <a:cs typeface="Arial" panose="020B0604020202020204" pitchFamily="34" charset="0"/>
              </a:rPr>
              <a:t> with deep AI integration</a:t>
            </a:r>
            <a:endParaRPr lang="en-US" sz="1100" dirty="0">
              <a:latin typeface="Arial" panose="020B0604020202020204" pitchFamily="34" charset="0"/>
              <a:cs typeface="Arial" panose="020B0604020202020204" pitchFamily="34" charset="0"/>
            </a:endParaRPr>
          </a:p>
        </p:txBody>
      </p:sp>
      <p:sp>
        <p:nvSpPr>
          <p:cNvPr id="11" name="Shape 5"/>
          <p:cNvSpPr/>
          <p:nvPr/>
        </p:nvSpPr>
        <p:spPr>
          <a:xfrm>
            <a:off x="800100" y="2600325"/>
            <a:ext cx="200025" cy="200025"/>
          </a:xfrm>
          <a:prstGeom prst="roundRect">
            <a:avLst>
              <a:gd name="adj" fmla="val 50000"/>
            </a:avLst>
          </a:prstGeom>
          <a:solidFill>
            <a:srgbClr val="FFFFFF">
              <a:alpha val="20000"/>
            </a:srgbClr>
          </a:solidFill>
          <a:ln/>
        </p:spPr>
      </p:sp>
      <p:pic>
        <p:nvPicPr>
          <p:cNvPr id="12" name="Image 4" descr="preencoded.png"/>
          <p:cNvPicPr>
            <a:picLocks noChangeAspect="1"/>
          </p:cNvPicPr>
          <p:nvPr/>
        </p:nvPicPr>
        <p:blipFill>
          <a:blip r:embed="rId4"/>
          <a:stretch>
            <a:fillRect/>
          </a:stretch>
        </p:blipFill>
        <p:spPr>
          <a:xfrm>
            <a:off x="828675" y="2628900"/>
            <a:ext cx="142875" cy="142875"/>
          </a:xfrm>
          <a:prstGeom prst="rect">
            <a:avLst/>
          </a:prstGeom>
        </p:spPr>
      </p:pic>
      <p:sp>
        <p:nvSpPr>
          <p:cNvPr id="13" name="Text 6"/>
          <p:cNvSpPr/>
          <p:nvPr/>
        </p:nvSpPr>
        <p:spPr>
          <a:xfrm>
            <a:off x="1085850" y="26035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Founded by former </a:t>
            </a:r>
            <a:r>
              <a:rPr lang="en-US" sz="1100" dirty="0" err="1">
                <a:solidFill>
                  <a:srgbClr val="FFFFFF"/>
                </a:solidFill>
                <a:latin typeface="Arial" panose="020B0604020202020204" pitchFamily="34" charset="0"/>
                <a:ea typeface="Inter" pitchFamily="34" charset="-122"/>
                <a:cs typeface="Arial" panose="020B0604020202020204" pitchFamily="34" charset="0"/>
              </a:rPr>
              <a:t>OpenAI</a:t>
            </a:r>
            <a:r>
              <a:rPr lang="en-US" sz="1100" dirty="0">
                <a:solidFill>
                  <a:srgbClr val="FFFFFF"/>
                </a:solidFill>
                <a:latin typeface="Arial" panose="020B0604020202020204" pitchFamily="34" charset="0"/>
                <a:ea typeface="Inter" pitchFamily="34" charset="-122"/>
                <a:cs typeface="Arial" panose="020B0604020202020204" pitchFamily="34" charset="0"/>
              </a:rPr>
              <a:t> and Anthropic engineers</a:t>
            </a:r>
            <a:endParaRPr lang="en-US" sz="1100" dirty="0">
              <a:latin typeface="Arial" panose="020B0604020202020204" pitchFamily="34" charset="0"/>
              <a:cs typeface="Arial" panose="020B0604020202020204" pitchFamily="34" charset="0"/>
            </a:endParaRPr>
          </a:p>
        </p:txBody>
      </p:sp>
      <p:sp>
        <p:nvSpPr>
          <p:cNvPr id="14" name="Shape 7"/>
          <p:cNvSpPr/>
          <p:nvPr/>
        </p:nvSpPr>
        <p:spPr>
          <a:xfrm>
            <a:off x="800100" y="3114675"/>
            <a:ext cx="200025" cy="200025"/>
          </a:xfrm>
          <a:prstGeom prst="roundRect">
            <a:avLst>
              <a:gd name="adj" fmla="val 50000"/>
            </a:avLst>
          </a:prstGeom>
          <a:solidFill>
            <a:srgbClr val="FFFFFF">
              <a:alpha val="20000"/>
            </a:srgbClr>
          </a:solidFill>
          <a:ln/>
        </p:spPr>
      </p:sp>
      <p:pic>
        <p:nvPicPr>
          <p:cNvPr id="15" name="Image 5" descr="preencoded.png"/>
          <p:cNvPicPr>
            <a:picLocks noChangeAspect="1"/>
          </p:cNvPicPr>
          <p:nvPr/>
        </p:nvPicPr>
        <p:blipFill>
          <a:blip r:embed="rId4"/>
          <a:stretch>
            <a:fillRect/>
          </a:stretch>
        </p:blipFill>
        <p:spPr>
          <a:xfrm>
            <a:off x="828675" y="3143250"/>
            <a:ext cx="142875" cy="142875"/>
          </a:xfrm>
          <a:prstGeom prst="rect">
            <a:avLst/>
          </a:prstGeom>
        </p:spPr>
      </p:pic>
      <p:sp>
        <p:nvSpPr>
          <p:cNvPr id="16" name="Text 8"/>
          <p:cNvSpPr/>
          <p:nvPr/>
        </p:nvSpPr>
        <p:spPr>
          <a:xfrm>
            <a:off x="1085850" y="311785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Uses GPT / Claude / Grok models to understand and generate code</a:t>
            </a:r>
            <a:endParaRPr lang="en-US" sz="1100" dirty="0">
              <a:latin typeface="Arial" panose="020B0604020202020204" pitchFamily="34" charset="0"/>
              <a:cs typeface="Arial" panose="020B0604020202020204" pitchFamily="34" charset="0"/>
            </a:endParaRPr>
          </a:p>
        </p:txBody>
      </p:sp>
      <p:sp>
        <p:nvSpPr>
          <p:cNvPr id="17" name="Shape 9"/>
          <p:cNvSpPr/>
          <p:nvPr/>
        </p:nvSpPr>
        <p:spPr>
          <a:xfrm>
            <a:off x="800100" y="3629025"/>
            <a:ext cx="200025" cy="200025"/>
          </a:xfrm>
          <a:prstGeom prst="roundRect">
            <a:avLst>
              <a:gd name="adj" fmla="val 50000"/>
            </a:avLst>
          </a:prstGeom>
          <a:solidFill>
            <a:srgbClr val="FFFFFF">
              <a:alpha val="20000"/>
            </a:srgbClr>
          </a:solidFill>
          <a:ln/>
        </p:spPr>
      </p:sp>
      <p:pic>
        <p:nvPicPr>
          <p:cNvPr id="18" name="Image 6" descr="preencoded.png"/>
          <p:cNvPicPr>
            <a:picLocks noChangeAspect="1"/>
          </p:cNvPicPr>
          <p:nvPr/>
        </p:nvPicPr>
        <p:blipFill>
          <a:blip r:embed="rId4"/>
          <a:stretch>
            <a:fillRect/>
          </a:stretch>
        </p:blipFill>
        <p:spPr>
          <a:xfrm>
            <a:off x="828675" y="3657600"/>
            <a:ext cx="142875" cy="142875"/>
          </a:xfrm>
          <a:prstGeom prst="rect">
            <a:avLst/>
          </a:prstGeom>
        </p:spPr>
      </p:pic>
      <p:sp>
        <p:nvSpPr>
          <p:cNvPr id="19" name="Text 10"/>
          <p:cNvSpPr/>
          <p:nvPr/>
        </p:nvSpPr>
        <p:spPr>
          <a:xfrm>
            <a:off x="1085850" y="3632200"/>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Free version available with premium options</a:t>
            </a:r>
            <a:endParaRPr lang="en-US" sz="1100" dirty="0">
              <a:latin typeface="Arial" panose="020B0604020202020204" pitchFamily="34" charset="0"/>
              <a:cs typeface="Arial" panose="020B0604020202020204" pitchFamily="34" charset="0"/>
            </a:endParaRPr>
          </a:p>
        </p:txBody>
      </p:sp>
      <p:sp>
        <p:nvSpPr>
          <p:cNvPr id="20" name="Shape 11"/>
          <p:cNvSpPr/>
          <p:nvPr/>
        </p:nvSpPr>
        <p:spPr>
          <a:xfrm>
            <a:off x="4714875" y="1200150"/>
            <a:ext cx="3857625" cy="3228975"/>
          </a:xfrm>
          <a:prstGeom prst="roundRect">
            <a:avLst>
              <a:gd name="adj" fmla="val 2655"/>
            </a:avLst>
          </a:prstGeom>
          <a:solidFill>
            <a:srgbClr val="FFFFFF">
              <a:alpha val="10000"/>
            </a:srgbClr>
          </a:solidFill>
          <a:ln/>
        </p:spPr>
        <p:txBody>
          <a:bodyPr/>
          <a:lstStyle/>
          <a:p>
            <a:endParaRPr lang="en-US" dirty="0">
              <a:latin typeface="Arial" panose="020B0604020202020204" pitchFamily="34" charset="0"/>
              <a:cs typeface="Arial" panose="020B0604020202020204" pitchFamily="34" charset="0"/>
            </a:endParaRPr>
          </a:p>
        </p:txBody>
      </p:sp>
      <p:sp>
        <p:nvSpPr>
          <p:cNvPr id="21" name="Text 12"/>
          <p:cNvSpPr/>
          <p:nvPr/>
        </p:nvSpPr>
        <p:spPr>
          <a:xfrm>
            <a:off x="4943475" y="1371600"/>
            <a:ext cx="3740468" cy="257175"/>
          </a:xfrm>
          <a:prstGeom prst="rect">
            <a:avLst/>
          </a:prstGeom>
          <a:noFill/>
          <a:ln/>
        </p:spPr>
        <p:txBody>
          <a:bodyPr wrap="square" lIns="0" tIns="0" rIns="0" bIns="0" rtlCol="0" anchor="t"/>
          <a:lstStyle/>
          <a:p>
            <a:pPr>
              <a:lnSpc>
                <a:spcPts val="2000"/>
              </a:lnSpc>
            </a:pPr>
            <a:r>
              <a:rPr lang="en-US" sz="1700" b="1" dirty="0">
                <a:solidFill>
                  <a:srgbClr val="FFFFFF"/>
                </a:solidFill>
                <a:latin typeface="Arial" panose="020B0604020202020204" pitchFamily="34" charset="0"/>
                <a:ea typeface="Inter" pitchFamily="34" charset="-122"/>
                <a:cs typeface="Arial" panose="020B0604020202020204" pitchFamily="34" charset="0"/>
              </a:rPr>
              <a:t>The concept of "</a:t>
            </a:r>
            <a:r>
              <a:rPr lang="en-US" sz="1700" b="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700" b="1" dirty="0">
                <a:solidFill>
                  <a:srgbClr val="FFFFFF"/>
                </a:solidFill>
                <a:latin typeface="Arial" panose="020B0604020202020204" pitchFamily="34" charset="0"/>
                <a:ea typeface="Inter" pitchFamily="34" charset="-122"/>
                <a:cs typeface="Arial" panose="020B0604020202020204" pitchFamily="34" charset="0"/>
              </a:rPr>
              <a:t>"</a:t>
            </a:r>
            <a:endParaRPr lang="en-US" sz="1700" b="1" dirty="0">
              <a:latin typeface="Arial" panose="020B0604020202020204" pitchFamily="34" charset="0"/>
              <a:cs typeface="Arial" panose="020B0604020202020204" pitchFamily="34" charset="0"/>
            </a:endParaRPr>
          </a:p>
        </p:txBody>
      </p:sp>
      <p:sp>
        <p:nvSpPr>
          <p:cNvPr id="22" name="Text 13"/>
          <p:cNvSpPr/>
          <p:nvPr/>
        </p:nvSpPr>
        <p:spPr>
          <a:xfrm>
            <a:off x="4943475" y="1800225"/>
            <a:ext cx="3486150" cy="400050"/>
          </a:xfrm>
          <a:prstGeom prst="rect">
            <a:avLst/>
          </a:prstGeom>
          <a:noFill/>
          <a:ln/>
        </p:spPr>
        <p:txBody>
          <a:bodyPr wrap="square" lIns="0" tIns="0" rIns="0" bIns="0" rtlCol="0" anchor="t"/>
          <a:lstStyle/>
          <a:p>
            <a:pPr>
              <a:lnSpc>
                <a:spcPts val="1600"/>
              </a:lnSpc>
            </a:pPr>
            <a:r>
              <a:rPr lang="en-US" sz="1100" i="1" dirty="0">
                <a:solidFill>
                  <a:srgbClr val="FFFFFF"/>
                </a:solidFill>
                <a:latin typeface="Arial" panose="020B0604020202020204" pitchFamily="34" charset="0"/>
                <a:ea typeface="Inter" pitchFamily="34" charset="-122"/>
                <a:cs typeface="Arial" panose="020B0604020202020204" pitchFamily="34" charset="0"/>
              </a:rPr>
              <a:t>"</a:t>
            </a:r>
            <a:r>
              <a:rPr lang="en-US" sz="1100" i="1" dirty="0" err="1">
                <a:solidFill>
                  <a:srgbClr val="FFFFFF"/>
                </a:solidFill>
                <a:latin typeface="Arial" panose="020B0604020202020204" pitchFamily="34" charset="0"/>
                <a:ea typeface="Inter" pitchFamily="34" charset="-122"/>
                <a:cs typeface="Arial" panose="020B0604020202020204" pitchFamily="34" charset="0"/>
              </a:rPr>
              <a:t>Vibecoding</a:t>
            </a:r>
            <a:r>
              <a:rPr lang="en-US" sz="1100" i="1" dirty="0">
                <a:solidFill>
                  <a:srgbClr val="FFFFFF"/>
                </a:solidFill>
                <a:latin typeface="Arial" panose="020B0604020202020204" pitchFamily="34" charset="0"/>
                <a:ea typeface="Inter" pitchFamily="34" charset="-122"/>
                <a:cs typeface="Arial" panose="020B0604020202020204" pitchFamily="34" charset="0"/>
              </a:rPr>
              <a:t>" is a state of fluid programming where:</a:t>
            </a:r>
            <a:endParaRPr lang="en-US" sz="1100" i="1" dirty="0">
              <a:latin typeface="Arial" panose="020B0604020202020204" pitchFamily="34" charset="0"/>
              <a:cs typeface="Arial" panose="020B0604020202020204" pitchFamily="34" charset="0"/>
            </a:endParaRPr>
          </a:p>
        </p:txBody>
      </p:sp>
      <p:sp>
        <p:nvSpPr>
          <p:cNvPr id="23" name="Shape 14"/>
          <p:cNvSpPr/>
          <p:nvPr/>
        </p:nvSpPr>
        <p:spPr>
          <a:xfrm>
            <a:off x="4943475" y="2400300"/>
            <a:ext cx="200025" cy="200025"/>
          </a:xfrm>
          <a:prstGeom prst="roundRect">
            <a:avLst>
              <a:gd name="adj" fmla="val 50000"/>
            </a:avLst>
          </a:prstGeom>
          <a:solidFill>
            <a:srgbClr val="FFFFFF">
              <a:alpha val="20000"/>
            </a:srgbClr>
          </a:solidFill>
          <a:ln/>
        </p:spPr>
      </p:sp>
      <p:pic>
        <p:nvPicPr>
          <p:cNvPr id="24" name="Image 7" descr="preencoded.png"/>
          <p:cNvPicPr>
            <a:picLocks noChangeAspect="1"/>
          </p:cNvPicPr>
          <p:nvPr/>
        </p:nvPicPr>
        <p:blipFill>
          <a:blip r:embed="rId4"/>
          <a:stretch>
            <a:fillRect/>
          </a:stretch>
        </p:blipFill>
        <p:spPr>
          <a:xfrm>
            <a:off x="4972050" y="2428875"/>
            <a:ext cx="142875" cy="142875"/>
          </a:xfrm>
          <a:prstGeom prst="rect">
            <a:avLst/>
          </a:prstGeom>
        </p:spPr>
      </p:pic>
      <p:sp>
        <p:nvSpPr>
          <p:cNvPr id="25" name="Text 15"/>
          <p:cNvSpPr/>
          <p:nvPr/>
        </p:nvSpPr>
        <p:spPr>
          <a:xfrm>
            <a:off x="5229225" y="2397125"/>
            <a:ext cx="3285801" cy="20002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AI and the developer work in synergy</a:t>
            </a:r>
            <a:endParaRPr lang="en-US" sz="1100" dirty="0">
              <a:latin typeface="Arial" panose="020B0604020202020204" pitchFamily="34" charset="0"/>
              <a:cs typeface="Arial" panose="020B0604020202020204" pitchFamily="34" charset="0"/>
            </a:endParaRPr>
          </a:p>
        </p:txBody>
      </p:sp>
      <p:sp>
        <p:nvSpPr>
          <p:cNvPr id="26" name="Shape 16"/>
          <p:cNvSpPr/>
          <p:nvPr/>
        </p:nvSpPr>
        <p:spPr>
          <a:xfrm>
            <a:off x="4943475" y="2743200"/>
            <a:ext cx="200025" cy="200025"/>
          </a:xfrm>
          <a:prstGeom prst="roundRect">
            <a:avLst>
              <a:gd name="adj" fmla="val 50000"/>
            </a:avLst>
          </a:prstGeom>
          <a:solidFill>
            <a:srgbClr val="FFFFFF">
              <a:alpha val="20000"/>
            </a:srgbClr>
          </a:solidFill>
          <a:ln/>
        </p:spPr>
      </p:sp>
      <p:pic>
        <p:nvPicPr>
          <p:cNvPr id="27" name="Image 8" descr="preencoded.png"/>
          <p:cNvPicPr>
            <a:picLocks noChangeAspect="1"/>
          </p:cNvPicPr>
          <p:nvPr/>
        </p:nvPicPr>
        <p:blipFill>
          <a:blip r:embed="rId4"/>
          <a:stretch>
            <a:fillRect/>
          </a:stretch>
        </p:blipFill>
        <p:spPr>
          <a:xfrm>
            <a:off x="4972050" y="2771775"/>
            <a:ext cx="142875" cy="142875"/>
          </a:xfrm>
          <a:prstGeom prst="rect">
            <a:avLst/>
          </a:prstGeom>
        </p:spPr>
      </p:pic>
      <p:sp>
        <p:nvSpPr>
          <p:cNvPr id="28" name="Text 17"/>
          <p:cNvSpPr/>
          <p:nvPr/>
        </p:nvSpPr>
        <p:spPr>
          <a:xfrm>
            <a:off x="5229225" y="2740025"/>
            <a:ext cx="3200400" cy="257175"/>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Ideas are quickly transformed into functional code</a:t>
            </a:r>
            <a:endParaRPr lang="en-US" sz="1100" dirty="0">
              <a:latin typeface="Arial" panose="020B0604020202020204" pitchFamily="34" charset="0"/>
              <a:cs typeface="Arial" panose="020B0604020202020204" pitchFamily="34" charset="0"/>
            </a:endParaRPr>
          </a:p>
        </p:txBody>
      </p:sp>
      <p:sp>
        <p:nvSpPr>
          <p:cNvPr id="29" name="Shape 18"/>
          <p:cNvSpPr/>
          <p:nvPr/>
        </p:nvSpPr>
        <p:spPr>
          <a:xfrm>
            <a:off x="4943475" y="3257550"/>
            <a:ext cx="200025" cy="200025"/>
          </a:xfrm>
          <a:prstGeom prst="roundRect">
            <a:avLst>
              <a:gd name="adj" fmla="val 50000"/>
            </a:avLst>
          </a:prstGeom>
          <a:solidFill>
            <a:srgbClr val="FFFFFF">
              <a:alpha val="20000"/>
            </a:srgbClr>
          </a:solidFill>
          <a:ln/>
        </p:spPr>
      </p:sp>
      <p:pic>
        <p:nvPicPr>
          <p:cNvPr id="30" name="Image 9" descr="preencoded.png"/>
          <p:cNvPicPr>
            <a:picLocks noChangeAspect="1"/>
          </p:cNvPicPr>
          <p:nvPr/>
        </p:nvPicPr>
        <p:blipFill>
          <a:blip r:embed="rId4"/>
          <a:stretch>
            <a:fillRect/>
          </a:stretch>
        </p:blipFill>
        <p:spPr>
          <a:xfrm>
            <a:off x="4972050" y="3286125"/>
            <a:ext cx="142875" cy="142875"/>
          </a:xfrm>
          <a:prstGeom prst="rect">
            <a:avLst/>
          </a:prstGeom>
        </p:spPr>
      </p:pic>
      <p:sp>
        <p:nvSpPr>
          <p:cNvPr id="31" name="Text 19"/>
          <p:cNvSpPr/>
          <p:nvPr/>
        </p:nvSpPr>
        <p:spPr>
          <a:xfrm>
            <a:off x="5229225" y="325437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Cognitive load is reduced, allowing focus on logic</a:t>
            </a:r>
            <a:endParaRPr lang="en-US" sz="1100" dirty="0">
              <a:latin typeface="Arial" panose="020B0604020202020204" pitchFamily="34" charset="0"/>
              <a:cs typeface="Arial" panose="020B0604020202020204" pitchFamily="34" charset="0"/>
            </a:endParaRPr>
          </a:p>
        </p:txBody>
      </p:sp>
      <p:sp>
        <p:nvSpPr>
          <p:cNvPr id="32" name="Shape 20"/>
          <p:cNvSpPr/>
          <p:nvPr/>
        </p:nvSpPr>
        <p:spPr>
          <a:xfrm>
            <a:off x="4943475" y="3771900"/>
            <a:ext cx="200025" cy="200025"/>
          </a:xfrm>
          <a:prstGeom prst="roundRect">
            <a:avLst>
              <a:gd name="adj" fmla="val 50000"/>
            </a:avLst>
          </a:prstGeom>
          <a:solidFill>
            <a:srgbClr val="FFFFFF">
              <a:alpha val="20000"/>
            </a:srgbClr>
          </a:solidFill>
          <a:ln/>
        </p:spPr>
      </p:sp>
      <p:pic>
        <p:nvPicPr>
          <p:cNvPr id="33" name="Image 10" descr="preencoded.png"/>
          <p:cNvPicPr>
            <a:picLocks noChangeAspect="1"/>
          </p:cNvPicPr>
          <p:nvPr/>
        </p:nvPicPr>
        <p:blipFill>
          <a:blip r:embed="rId4"/>
          <a:stretch>
            <a:fillRect/>
          </a:stretch>
        </p:blipFill>
        <p:spPr>
          <a:xfrm>
            <a:off x="4972050" y="3800475"/>
            <a:ext cx="142875" cy="142875"/>
          </a:xfrm>
          <a:prstGeom prst="rect">
            <a:avLst/>
          </a:prstGeom>
        </p:spPr>
      </p:pic>
      <p:sp>
        <p:nvSpPr>
          <p:cNvPr id="34" name="Text 21"/>
          <p:cNvSpPr/>
          <p:nvPr/>
        </p:nvSpPr>
        <p:spPr>
          <a:xfrm>
            <a:off x="5229225" y="3768725"/>
            <a:ext cx="3200400" cy="400050"/>
          </a:xfrm>
          <a:prstGeom prst="rect">
            <a:avLst/>
          </a:prstGeom>
          <a:noFill/>
          <a:ln/>
        </p:spPr>
        <p:txBody>
          <a:bodyPr wrap="square" lIns="0" tIns="0" rIns="0" bIns="0" rtlCol="0" anchor="t"/>
          <a:lstStyle/>
          <a:p>
            <a:pPr>
              <a:lnSpc>
                <a:spcPts val="1600"/>
              </a:lnSpc>
            </a:pPr>
            <a:r>
              <a:rPr lang="en-US" sz="1100" dirty="0">
                <a:solidFill>
                  <a:srgbClr val="FFFFFF"/>
                </a:solidFill>
                <a:latin typeface="Arial" panose="020B0604020202020204" pitchFamily="34" charset="0"/>
                <a:ea typeface="Inter" pitchFamily="34" charset="-122"/>
                <a:cs typeface="Arial" panose="020B0604020202020204" pitchFamily="34" charset="0"/>
              </a:rPr>
              <a:t>The coding experience becomes more natural and intuitive</a:t>
            </a:r>
            <a:endParaRPr lang="en-US" sz="11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57B58A52-8FCE-4152-98BA-BFED0E0A3972}"/>
              </a:ext>
            </a:extLst>
          </p:cNvPr>
          <p:cNvPicPr>
            <a:picLocks noChangeAspect="1"/>
          </p:cNvPicPr>
          <p:nvPr/>
        </p:nvPicPr>
        <p:blipFill>
          <a:blip r:embed="rId5"/>
          <a:stretch>
            <a:fillRect/>
          </a:stretch>
        </p:blipFill>
        <p:spPr>
          <a:xfrm flipH="1">
            <a:off x="8793480" y="4796819"/>
            <a:ext cx="276660" cy="303756"/>
          </a:xfrm>
          <a:prstGeom prst="rect">
            <a:avLst/>
          </a:prstGeom>
        </p:spPr>
      </p:pic>
      <p:grpSp>
        <p:nvGrpSpPr>
          <p:cNvPr id="3" name="Group 2">
            <a:extLst>
              <a:ext uri="{FF2B5EF4-FFF2-40B4-BE49-F238E27FC236}">
                <a16:creationId xmlns:a16="http://schemas.microsoft.com/office/drawing/2014/main" id="{8CF4B32E-BE19-4F2A-B1BF-4A7006417E4A}"/>
              </a:ext>
            </a:extLst>
          </p:cNvPr>
          <p:cNvGrpSpPr/>
          <p:nvPr/>
        </p:nvGrpSpPr>
        <p:grpSpPr>
          <a:xfrm>
            <a:off x="3240957" y="4586287"/>
            <a:ext cx="2662087" cy="385494"/>
            <a:chOff x="1766921" y="4586287"/>
            <a:chExt cx="2662087" cy="385494"/>
          </a:xfrm>
        </p:grpSpPr>
        <p:sp>
          <p:nvSpPr>
            <p:cNvPr id="38" name="Shape 24">
              <a:extLst>
                <a:ext uri="{FF2B5EF4-FFF2-40B4-BE49-F238E27FC236}">
                  <a16:creationId xmlns:a16="http://schemas.microsoft.com/office/drawing/2014/main" id="{557230F7-0FB0-4DBB-B215-CABF106A35A7}"/>
                </a:ext>
              </a:extLst>
            </p:cNvPr>
            <p:cNvSpPr/>
            <p:nvPr/>
          </p:nvSpPr>
          <p:spPr>
            <a:xfrm>
              <a:off x="1766921" y="4600306"/>
              <a:ext cx="2662087" cy="371475"/>
            </a:xfrm>
            <a:prstGeom prst="roundRect">
              <a:avLst>
                <a:gd name="adj" fmla="val 50000"/>
              </a:avLst>
            </a:prstGeom>
            <a:solidFill>
              <a:srgbClr val="FFFFFF"/>
            </a:solidFill>
            <a:ln/>
          </p:spPr>
        </p:sp>
        <p:pic>
          <p:nvPicPr>
            <p:cNvPr id="35" name="Image 6" descr="preencoded.png">
              <a:extLst>
                <a:ext uri="{FF2B5EF4-FFF2-40B4-BE49-F238E27FC236}">
                  <a16:creationId xmlns:a16="http://schemas.microsoft.com/office/drawing/2014/main" id="{0233EF21-A539-4AA9-A6B4-44695E37B350}"/>
                </a:ext>
              </a:extLst>
            </p:cNvPr>
            <p:cNvPicPr>
              <a:picLocks noChangeAspect="1"/>
            </p:cNvPicPr>
            <p:nvPr/>
          </p:nvPicPr>
          <p:blipFill>
            <a:blip r:embed="rId6"/>
            <a:stretch>
              <a:fillRect/>
            </a:stretch>
          </p:blipFill>
          <p:spPr>
            <a:xfrm>
              <a:off x="2006963" y="4686300"/>
              <a:ext cx="190757" cy="196056"/>
            </a:xfrm>
            <a:prstGeom prst="rect">
              <a:avLst/>
            </a:prstGeom>
          </p:spPr>
        </p:pic>
        <p:sp>
          <p:nvSpPr>
            <p:cNvPr id="36" name="Text 25">
              <a:hlinkClick r:id="rId7"/>
              <a:extLst>
                <a:ext uri="{FF2B5EF4-FFF2-40B4-BE49-F238E27FC236}">
                  <a16:creationId xmlns:a16="http://schemas.microsoft.com/office/drawing/2014/main" id="{C9FE7C7B-D49C-4BEE-9669-29A94AD242D5}"/>
                </a:ext>
              </a:extLst>
            </p:cNvPr>
            <p:cNvSpPr/>
            <p:nvPr/>
          </p:nvSpPr>
          <p:spPr>
            <a:xfrm>
              <a:off x="2264946" y="4586287"/>
              <a:ext cx="2060781" cy="371475"/>
            </a:xfrm>
            <a:prstGeom prst="rect">
              <a:avLst/>
            </a:prstGeom>
            <a:noFill/>
            <a:ln/>
          </p:spPr>
          <p:txBody>
            <a:bodyPr wrap="square" lIns="85725" tIns="85725" rIns="85725" bIns="85725" rtlCol="0" anchor="ctr"/>
            <a:lstStyle/>
            <a:p>
              <a:pPr algn="ctr">
                <a:lnSpc>
                  <a:spcPts val="1600"/>
                </a:lnSpc>
              </a:pPr>
              <a:r>
                <a:rPr lang="en-US" sz="1000" b="1" dirty="0">
                  <a:solidFill>
                    <a:srgbClr val="7E3EFF"/>
                  </a:solidFill>
                  <a:latin typeface="Arial" panose="020B0604020202020204" pitchFamily="34" charset="0"/>
                  <a:ea typeface="Inter" pitchFamily="34" charset="-122"/>
                  <a:cs typeface="Arial" panose="020B0604020202020204" pitchFamily="34" charset="0"/>
                </a:rPr>
                <a:t>https://cursor.com/downloads</a:t>
              </a:r>
              <a:endParaRPr lang="en-US" sz="1000" b="1" dirty="0">
                <a:latin typeface="Arial" panose="020B0604020202020204" pitchFamily="34" charset="0"/>
                <a:cs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Why is Cursor useful?</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1114878"/>
            <a:ext cx="3886200" cy="942975"/>
          </a:xfrm>
          <a:prstGeom prst="roundRect">
            <a:avLst>
              <a:gd name="adj" fmla="val 6977"/>
            </a:avLst>
          </a:prstGeom>
          <a:solidFill>
            <a:srgbClr val="FFFFFF">
              <a:alpha val="10000"/>
            </a:srgbClr>
          </a:solidFill>
          <a:ln/>
        </p:spPr>
      </p:sp>
      <p:sp>
        <p:nvSpPr>
          <p:cNvPr id="7" name="Shape 2"/>
          <p:cNvSpPr/>
          <p:nvPr/>
        </p:nvSpPr>
        <p:spPr>
          <a:xfrm>
            <a:off x="742950" y="1286328"/>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372053"/>
            <a:ext cx="171450" cy="171450"/>
          </a:xfrm>
          <a:prstGeom prst="rect">
            <a:avLst/>
          </a:prstGeom>
        </p:spPr>
      </p:pic>
      <p:sp>
        <p:nvSpPr>
          <p:cNvPr id="9" name="Text 3"/>
          <p:cNvSpPr/>
          <p:nvPr/>
        </p:nvSpPr>
        <p:spPr>
          <a:xfrm>
            <a:off x="12001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Accelerated development</a:t>
            </a:r>
            <a:endParaRPr lang="en-US" sz="1400" dirty="0">
              <a:latin typeface="Arial" panose="020B0604020202020204" pitchFamily="34" charset="0"/>
              <a:cs typeface="Arial" panose="020B0604020202020204" pitchFamily="34" charset="0"/>
            </a:endParaRPr>
          </a:p>
        </p:txBody>
      </p:sp>
      <p:sp>
        <p:nvSpPr>
          <p:cNvPr id="10" name="Text 4"/>
          <p:cNvSpPr/>
          <p:nvPr/>
        </p:nvSpPr>
        <p:spPr>
          <a:xfrm>
            <a:off x="12001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Significant reduction of time between design and implementation, enabling faster iterations</a:t>
            </a:r>
            <a:endParaRPr lang="en-US" sz="1000" dirty="0">
              <a:latin typeface="Arial" panose="020B0604020202020204" pitchFamily="34" charset="0"/>
              <a:cs typeface="Arial" panose="020B0604020202020204" pitchFamily="34" charset="0"/>
            </a:endParaRPr>
          </a:p>
        </p:txBody>
      </p:sp>
      <p:sp>
        <p:nvSpPr>
          <p:cNvPr id="11" name="Shape 5"/>
          <p:cNvSpPr/>
          <p:nvPr/>
        </p:nvSpPr>
        <p:spPr>
          <a:xfrm>
            <a:off x="571500" y="2123172"/>
            <a:ext cx="3886200" cy="885825"/>
          </a:xfrm>
          <a:prstGeom prst="roundRect">
            <a:avLst>
              <a:gd name="adj" fmla="val 6977"/>
            </a:avLst>
          </a:prstGeom>
          <a:solidFill>
            <a:srgbClr val="FFFFFF">
              <a:alpha val="10000"/>
            </a:srgbClr>
          </a:solidFill>
          <a:ln/>
        </p:spPr>
      </p:sp>
      <p:sp>
        <p:nvSpPr>
          <p:cNvPr id="12" name="Shape 6"/>
          <p:cNvSpPr/>
          <p:nvPr/>
        </p:nvSpPr>
        <p:spPr>
          <a:xfrm>
            <a:off x="742950" y="22946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828675" y="2380347"/>
            <a:ext cx="171450" cy="171450"/>
          </a:xfrm>
          <a:prstGeom prst="rect">
            <a:avLst/>
          </a:prstGeom>
        </p:spPr>
      </p:pic>
      <p:sp>
        <p:nvSpPr>
          <p:cNvPr id="14" name="Text 7"/>
          <p:cNvSpPr/>
          <p:nvPr/>
        </p:nvSpPr>
        <p:spPr>
          <a:xfrm>
            <a:off x="12001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Cognitive load reduction</a:t>
            </a:r>
            <a:endParaRPr lang="en-US" sz="1400" dirty="0">
              <a:latin typeface="Arial" panose="020B0604020202020204" pitchFamily="34" charset="0"/>
              <a:cs typeface="Arial" panose="020B0604020202020204" pitchFamily="34" charset="0"/>
            </a:endParaRPr>
          </a:p>
        </p:txBody>
      </p:sp>
      <p:sp>
        <p:nvSpPr>
          <p:cNvPr id="15" name="Text 8"/>
          <p:cNvSpPr/>
          <p:nvPr/>
        </p:nvSpPr>
        <p:spPr>
          <a:xfrm>
            <a:off x="12001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Focus on business logic rather than syntax or low-level implementation details</a:t>
            </a:r>
            <a:endParaRPr lang="en-US" sz="1000" dirty="0">
              <a:latin typeface="Arial" panose="020B0604020202020204" pitchFamily="34" charset="0"/>
              <a:cs typeface="Arial" panose="020B0604020202020204" pitchFamily="34" charset="0"/>
            </a:endParaRPr>
          </a:p>
        </p:txBody>
      </p:sp>
      <p:sp>
        <p:nvSpPr>
          <p:cNvPr id="16" name="Shape 9"/>
          <p:cNvSpPr/>
          <p:nvPr/>
        </p:nvSpPr>
        <p:spPr>
          <a:xfrm>
            <a:off x="571500" y="3080661"/>
            <a:ext cx="3886200" cy="947962"/>
          </a:xfrm>
          <a:prstGeom prst="roundRect">
            <a:avLst>
              <a:gd name="adj" fmla="val 6977"/>
            </a:avLst>
          </a:prstGeom>
          <a:solidFill>
            <a:srgbClr val="FFFFFF">
              <a:alpha val="10000"/>
            </a:srgbClr>
          </a:solidFill>
          <a:ln/>
        </p:spPr>
      </p:sp>
      <p:sp>
        <p:nvSpPr>
          <p:cNvPr id="17" name="Shape 10"/>
          <p:cNvSpPr/>
          <p:nvPr/>
        </p:nvSpPr>
        <p:spPr>
          <a:xfrm>
            <a:off x="742950" y="3252110"/>
            <a:ext cx="342900" cy="342900"/>
          </a:xfrm>
          <a:prstGeom prst="roundRect">
            <a:avLst>
              <a:gd name="adj" fmla="val 50000"/>
            </a:avLst>
          </a:prstGeom>
          <a:solidFill>
            <a:srgbClr val="A050FF"/>
          </a:solidFill>
          <a:ln/>
        </p:spPr>
      </p:sp>
      <p:pic>
        <p:nvPicPr>
          <p:cNvPr id="18" name="Image 5" descr="preencoded.png"/>
          <p:cNvPicPr>
            <a:picLocks noChangeAspect="1"/>
          </p:cNvPicPr>
          <p:nvPr/>
        </p:nvPicPr>
        <p:blipFill>
          <a:blip r:embed="rId6"/>
          <a:stretch>
            <a:fillRect/>
          </a:stretch>
        </p:blipFill>
        <p:spPr>
          <a:xfrm>
            <a:off x="828675" y="3337835"/>
            <a:ext cx="171450" cy="171450"/>
          </a:xfrm>
          <a:prstGeom prst="rect">
            <a:avLst/>
          </a:prstGeom>
        </p:spPr>
      </p:pic>
      <p:sp>
        <p:nvSpPr>
          <p:cNvPr id="19" name="Text 11"/>
          <p:cNvSpPr/>
          <p:nvPr/>
        </p:nvSpPr>
        <p:spPr>
          <a:xfrm>
            <a:off x="12001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Multi-language adaptability</a:t>
            </a:r>
            <a:endParaRPr lang="en-US" sz="1400" dirty="0">
              <a:latin typeface="Arial" panose="020B0604020202020204" pitchFamily="34" charset="0"/>
              <a:cs typeface="Arial" panose="020B0604020202020204" pitchFamily="34" charset="0"/>
            </a:endParaRPr>
          </a:p>
        </p:txBody>
      </p:sp>
      <p:sp>
        <p:nvSpPr>
          <p:cNvPr id="20" name="Text 12"/>
          <p:cNvSpPr/>
          <p:nvPr/>
        </p:nvSpPr>
        <p:spPr>
          <a:xfrm>
            <a:off x="12001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Support for many programming languages and frameworks with contextual understanding</a:t>
            </a:r>
            <a:endParaRPr lang="en-US" sz="1000" dirty="0">
              <a:latin typeface="Arial" panose="020B0604020202020204" pitchFamily="34" charset="0"/>
              <a:cs typeface="Arial" panose="020B0604020202020204" pitchFamily="34" charset="0"/>
            </a:endParaRPr>
          </a:p>
        </p:txBody>
      </p:sp>
      <p:sp>
        <p:nvSpPr>
          <p:cNvPr id="21" name="Shape 13"/>
          <p:cNvSpPr/>
          <p:nvPr/>
        </p:nvSpPr>
        <p:spPr>
          <a:xfrm>
            <a:off x="4686300" y="1114878"/>
            <a:ext cx="3886200" cy="942975"/>
          </a:xfrm>
          <a:prstGeom prst="roundRect">
            <a:avLst>
              <a:gd name="adj" fmla="val 6977"/>
            </a:avLst>
          </a:prstGeom>
          <a:solidFill>
            <a:srgbClr val="FFFFFF">
              <a:alpha val="10000"/>
            </a:srgbClr>
          </a:solidFill>
          <a:ln/>
        </p:spPr>
      </p:sp>
      <p:sp>
        <p:nvSpPr>
          <p:cNvPr id="22" name="Shape 14"/>
          <p:cNvSpPr/>
          <p:nvPr/>
        </p:nvSpPr>
        <p:spPr>
          <a:xfrm>
            <a:off x="4857750" y="1286328"/>
            <a:ext cx="342900" cy="342900"/>
          </a:xfrm>
          <a:prstGeom prst="roundRect">
            <a:avLst>
              <a:gd name="adj" fmla="val 50000"/>
            </a:avLst>
          </a:prstGeom>
          <a:solidFill>
            <a:srgbClr val="50FFA0"/>
          </a:solidFill>
          <a:ln/>
        </p:spPr>
      </p:sp>
      <p:pic>
        <p:nvPicPr>
          <p:cNvPr id="23" name="Image 6" descr="preencoded.png"/>
          <p:cNvPicPr>
            <a:picLocks noChangeAspect="1"/>
          </p:cNvPicPr>
          <p:nvPr/>
        </p:nvPicPr>
        <p:blipFill>
          <a:blip r:embed="rId7"/>
          <a:stretch>
            <a:fillRect/>
          </a:stretch>
        </p:blipFill>
        <p:spPr>
          <a:xfrm>
            <a:off x="4943475" y="1372053"/>
            <a:ext cx="171450" cy="171450"/>
          </a:xfrm>
          <a:prstGeom prst="rect">
            <a:avLst/>
          </a:prstGeom>
        </p:spPr>
      </p:pic>
      <p:sp>
        <p:nvSpPr>
          <p:cNvPr id="24" name="Text 15"/>
          <p:cNvSpPr/>
          <p:nvPr/>
        </p:nvSpPr>
        <p:spPr>
          <a:xfrm>
            <a:off x="5314950" y="1341328"/>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Smart code navigation</a:t>
            </a:r>
            <a:endParaRPr lang="en-US" sz="1400" dirty="0">
              <a:latin typeface="Arial" panose="020B0604020202020204" pitchFamily="34" charset="0"/>
              <a:cs typeface="Arial" panose="020B0604020202020204" pitchFamily="34" charset="0"/>
            </a:endParaRPr>
          </a:p>
        </p:txBody>
      </p:sp>
      <p:sp>
        <p:nvSpPr>
          <p:cNvPr id="25" name="Text 16"/>
          <p:cNvSpPr/>
          <p:nvPr/>
        </p:nvSpPr>
        <p:spPr>
          <a:xfrm>
            <a:off x="5314950" y="154305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Helps to understand and navigate complex codebases through contextual analysis</a:t>
            </a:r>
            <a:endParaRPr lang="en-US" sz="1000" dirty="0">
              <a:latin typeface="Arial" panose="020B0604020202020204" pitchFamily="34" charset="0"/>
              <a:cs typeface="Arial" panose="020B0604020202020204" pitchFamily="34" charset="0"/>
            </a:endParaRPr>
          </a:p>
        </p:txBody>
      </p:sp>
      <p:sp>
        <p:nvSpPr>
          <p:cNvPr id="26" name="Shape 17"/>
          <p:cNvSpPr/>
          <p:nvPr/>
        </p:nvSpPr>
        <p:spPr>
          <a:xfrm>
            <a:off x="4686300" y="2123172"/>
            <a:ext cx="3886200" cy="885825"/>
          </a:xfrm>
          <a:prstGeom prst="roundRect">
            <a:avLst>
              <a:gd name="adj" fmla="val 6977"/>
            </a:avLst>
          </a:prstGeom>
          <a:solidFill>
            <a:srgbClr val="FFFFFF">
              <a:alpha val="10000"/>
            </a:srgbClr>
          </a:solidFill>
          <a:ln/>
        </p:spPr>
      </p:sp>
      <p:sp>
        <p:nvSpPr>
          <p:cNvPr id="27" name="Shape 18"/>
          <p:cNvSpPr/>
          <p:nvPr/>
        </p:nvSpPr>
        <p:spPr>
          <a:xfrm>
            <a:off x="4857750" y="2294622"/>
            <a:ext cx="342900" cy="342900"/>
          </a:xfrm>
          <a:prstGeom prst="roundRect">
            <a:avLst>
              <a:gd name="adj" fmla="val 50000"/>
            </a:avLst>
          </a:prstGeom>
          <a:solidFill>
            <a:srgbClr val="F050FF"/>
          </a:solidFill>
          <a:ln/>
        </p:spPr>
      </p:sp>
      <p:pic>
        <p:nvPicPr>
          <p:cNvPr id="28" name="Image 7" descr="preencoded.png"/>
          <p:cNvPicPr>
            <a:picLocks noChangeAspect="1"/>
          </p:cNvPicPr>
          <p:nvPr/>
        </p:nvPicPr>
        <p:blipFill>
          <a:blip r:embed="rId8"/>
          <a:stretch>
            <a:fillRect/>
          </a:stretch>
        </p:blipFill>
        <p:spPr>
          <a:xfrm>
            <a:off x="4943475" y="2380347"/>
            <a:ext cx="171450" cy="171450"/>
          </a:xfrm>
          <a:prstGeom prst="rect">
            <a:avLst/>
          </a:prstGeom>
        </p:spPr>
      </p:pic>
      <p:sp>
        <p:nvSpPr>
          <p:cNvPr id="29" name="Text 19"/>
          <p:cNvSpPr/>
          <p:nvPr/>
        </p:nvSpPr>
        <p:spPr>
          <a:xfrm>
            <a:off x="5314950" y="2349622"/>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Natural communication</a:t>
            </a:r>
            <a:endParaRPr lang="en-US" sz="1400" dirty="0">
              <a:latin typeface="Arial" panose="020B0604020202020204" pitchFamily="34" charset="0"/>
              <a:cs typeface="Arial" panose="020B0604020202020204" pitchFamily="34" charset="0"/>
            </a:endParaRPr>
          </a:p>
        </p:txBody>
      </p:sp>
      <p:sp>
        <p:nvSpPr>
          <p:cNvPr id="30" name="Text 20"/>
          <p:cNvSpPr/>
          <p:nvPr/>
        </p:nvSpPr>
        <p:spPr>
          <a:xfrm>
            <a:off x="5314950" y="2580372"/>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Interact with code in natural language, removing barriers between intention and implementation</a:t>
            </a:r>
            <a:endParaRPr lang="en-US" sz="1000" dirty="0">
              <a:latin typeface="Arial" panose="020B0604020202020204" pitchFamily="34" charset="0"/>
              <a:cs typeface="Arial" panose="020B0604020202020204" pitchFamily="34" charset="0"/>
            </a:endParaRPr>
          </a:p>
        </p:txBody>
      </p:sp>
      <p:sp>
        <p:nvSpPr>
          <p:cNvPr id="31" name="Shape 21"/>
          <p:cNvSpPr/>
          <p:nvPr/>
        </p:nvSpPr>
        <p:spPr>
          <a:xfrm>
            <a:off x="4686300" y="3080660"/>
            <a:ext cx="3886200" cy="947963"/>
          </a:xfrm>
          <a:prstGeom prst="roundRect">
            <a:avLst>
              <a:gd name="adj" fmla="val 6977"/>
            </a:avLst>
          </a:prstGeom>
          <a:solidFill>
            <a:srgbClr val="FFFFFF">
              <a:alpha val="10000"/>
            </a:srgbClr>
          </a:solidFill>
          <a:ln/>
        </p:spPr>
      </p:sp>
      <p:sp>
        <p:nvSpPr>
          <p:cNvPr id="32" name="Shape 22"/>
          <p:cNvSpPr/>
          <p:nvPr/>
        </p:nvSpPr>
        <p:spPr>
          <a:xfrm>
            <a:off x="4857750" y="3252110"/>
            <a:ext cx="342900" cy="342900"/>
          </a:xfrm>
          <a:prstGeom prst="roundRect">
            <a:avLst>
              <a:gd name="adj" fmla="val 50000"/>
            </a:avLst>
          </a:prstGeom>
          <a:solidFill>
            <a:srgbClr val="5050FF"/>
          </a:solidFill>
          <a:ln/>
        </p:spPr>
      </p:sp>
      <p:pic>
        <p:nvPicPr>
          <p:cNvPr id="33" name="Image 8" descr="preencoded.png"/>
          <p:cNvPicPr>
            <a:picLocks noChangeAspect="1"/>
          </p:cNvPicPr>
          <p:nvPr/>
        </p:nvPicPr>
        <p:blipFill>
          <a:blip r:embed="rId9"/>
          <a:stretch>
            <a:fillRect/>
          </a:stretch>
        </p:blipFill>
        <p:spPr>
          <a:xfrm>
            <a:off x="4943475" y="3337835"/>
            <a:ext cx="171450" cy="171450"/>
          </a:xfrm>
          <a:prstGeom prst="rect">
            <a:avLst/>
          </a:prstGeom>
        </p:spPr>
      </p:pic>
      <p:sp>
        <p:nvSpPr>
          <p:cNvPr id="34" name="Text 23"/>
          <p:cNvSpPr/>
          <p:nvPr/>
        </p:nvSpPr>
        <p:spPr>
          <a:xfrm>
            <a:off x="5314950" y="3307110"/>
            <a:ext cx="3394710" cy="228600"/>
          </a:xfrm>
          <a:prstGeom prst="rect">
            <a:avLst/>
          </a:prstGeom>
          <a:noFill/>
          <a:ln/>
        </p:spPr>
        <p:txBody>
          <a:bodyPr wrap="square" lIns="0" tIns="0" rIns="0" bIns="0" rtlCol="0" anchor="t"/>
          <a:lstStyle/>
          <a:p>
            <a:pPr>
              <a:lnSpc>
                <a:spcPts val="1800"/>
              </a:lnSpc>
            </a:pPr>
            <a:r>
              <a:rPr lang="en-US" sz="1400" dirty="0">
                <a:solidFill>
                  <a:srgbClr val="FFFFFF"/>
                </a:solidFill>
                <a:latin typeface="Arial" panose="020B0604020202020204" pitchFamily="34" charset="0"/>
                <a:ea typeface="Inter" pitchFamily="34" charset="-122"/>
                <a:cs typeface="Arial" panose="020B0604020202020204" pitchFamily="34" charset="0"/>
              </a:rPr>
              <a:t>Ideal for </a:t>
            </a:r>
            <a:r>
              <a:rPr lang="en-US" sz="1400" dirty="0" err="1">
                <a:solidFill>
                  <a:srgbClr val="FFFFFF"/>
                </a:solidFill>
                <a:latin typeface="Arial" panose="020B0604020202020204" pitchFamily="34" charset="0"/>
                <a:ea typeface="Inter" pitchFamily="34" charset="-122"/>
                <a:cs typeface="Arial" panose="020B0604020202020204" pitchFamily="34" charset="0"/>
              </a:rPr>
              <a:t>GenAI</a:t>
            </a:r>
            <a:r>
              <a:rPr lang="en-US" sz="1400" dirty="0">
                <a:solidFill>
                  <a:srgbClr val="FFFFFF"/>
                </a:solidFill>
                <a:latin typeface="Arial" panose="020B0604020202020204" pitchFamily="34" charset="0"/>
                <a:ea typeface="Inter" pitchFamily="34" charset="-122"/>
                <a:cs typeface="Arial" panose="020B0604020202020204" pitchFamily="34" charset="0"/>
              </a:rPr>
              <a:t> &amp; ML</a:t>
            </a:r>
            <a:endParaRPr lang="en-US" sz="1400" dirty="0">
              <a:latin typeface="Arial" panose="020B0604020202020204" pitchFamily="34" charset="0"/>
              <a:cs typeface="Arial" panose="020B0604020202020204" pitchFamily="34" charset="0"/>
            </a:endParaRPr>
          </a:p>
        </p:txBody>
      </p:sp>
      <p:sp>
        <p:nvSpPr>
          <p:cNvPr id="35" name="Text 24"/>
          <p:cNvSpPr/>
          <p:nvPr/>
        </p:nvSpPr>
        <p:spPr>
          <a:xfrm>
            <a:off x="5314950" y="3537860"/>
            <a:ext cx="3163253"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Specifically optimized for AI and ML projects, with understanding of specialized frameworks and libraries</a:t>
            </a:r>
            <a:endParaRPr lang="en-US" sz="1000" dirty="0">
              <a:latin typeface="Arial" panose="020B0604020202020204" pitchFamily="34" charset="0"/>
              <a:cs typeface="Arial" panose="020B0604020202020204" pitchFamily="34" charset="0"/>
            </a:endParaRPr>
          </a:p>
        </p:txBody>
      </p:sp>
      <p:sp>
        <p:nvSpPr>
          <p:cNvPr id="36" name="Shape 25"/>
          <p:cNvSpPr/>
          <p:nvPr/>
        </p:nvSpPr>
        <p:spPr>
          <a:xfrm>
            <a:off x="571500" y="4094850"/>
            <a:ext cx="8001000" cy="604757"/>
          </a:xfrm>
          <a:prstGeom prst="roundRect">
            <a:avLst>
              <a:gd name="adj" fmla="val 9677"/>
            </a:avLst>
          </a:prstGeom>
          <a:solidFill>
            <a:srgbClr val="FFFFFF">
              <a:alpha val="5000"/>
            </a:srgbClr>
          </a:solidFill>
          <a:ln/>
        </p:spPr>
      </p:sp>
      <p:sp>
        <p:nvSpPr>
          <p:cNvPr id="37" name="Text 26"/>
          <p:cNvSpPr/>
          <p:nvPr/>
        </p:nvSpPr>
        <p:spPr>
          <a:xfrm>
            <a:off x="725386" y="4120252"/>
            <a:ext cx="2900999" cy="236003"/>
          </a:xfrm>
          <a:prstGeom prst="rect">
            <a:avLst/>
          </a:prstGeom>
          <a:noFill/>
          <a:ln/>
        </p:spPr>
        <p:txBody>
          <a:bodyPr wrap="square" lIns="0" tIns="0" rIns="0" bIns="0" rtlCol="0" anchor="t"/>
          <a:lstStyle/>
          <a:p>
            <a:pPr marL="0" indent="0" algn="ctr">
              <a:lnSpc>
                <a:spcPts val="2300"/>
              </a:lnSpc>
              <a:buNone/>
            </a:pPr>
            <a:r>
              <a:rPr lang="en-US" sz="2000" b="1" dirty="0">
                <a:solidFill>
                  <a:srgbClr val="50D0FF"/>
                </a:solidFill>
                <a:latin typeface="Arial" panose="020B0604020202020204" pitchFamily="34" charset="0"/>
                <a:ea typeface="Inter" pitchFamily="34" charset="-122"/>
                <a:cs typeface="Arial" panose="020B0604020202020204" pitchFamily="34" charset="0"/>
              </a:rPr>
              <a:t>40%</a:t>
            </a:r>
            <a:r>
              <a:rPr lang="en-US" sz="2000" b="1" baseline="30000" dirty="0">
                <a:solidFill>
                  <a:srgbClr val="50D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38" name="Text 27"/>
          <p:cNvSpPr/>
          <p:nvPr/>
        </p:nvSpPr>
        <p:spPr>
          <a:xfrm>
            <a:off x="725386" y="4431295"/>
            <a:ext cx="2900999"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reduction in context switching</a:t>
            </a:r>
            <a:endParaRPr lang="en-US" sz="1000" dirty="0">
              <a:latin typeface="Arial" panose="020B0604020202020204" pitchFamily="34" charset="0"/>
              <a:cs typeface="Arial" panose="020B0604020202020204" pitchFamily="34" charset="0"/>
            </a:endParaRPr>
          </a:p>
        </p:txBody>
      </p:sp>
      <p:sp>
        <p:nvSpPr>
          <p:cNvPr id="39" name="Shape 28"/>
          <p:cNvSpPr/>
          <p:nvPr/>
        </p:nvSpPr>
        <p:spPr>
          <a:xfrm>
            <a:off x="5883771" y="4148091"/>
            <a:ext cx="0" cy="448406"/>
          </a:xfrm>
          <a:prstGeom prst="line">
            <a:avLst/>
          </a:prstGeom>
          <a:noFill/>
          <a:ln w="12700">
            <a:solidFill>
              <a:srgbClr val="FFFFFF">
                <a:alpha val="20000"/>
              </a:srgbClr>
            </a:solidFill>
            <a:prstDash val="solid"/>
          </a:ln>
        </p:spPr>
      </p:sp>
      <p:sp>
        <p:nvSpPr>
          <p:cNvPr id="40" name="Shape 29"/>
          <p:cNvSpPr/>
          <p:nvPr/>
        </p:nvSpPr>
        <p:spPr>
          <a:xfrm>
            <a:off x="3931518" y="4148091"/>
            <a:ext cx="0" cy="448406"/>
          </a:xfrm>
          <a:prstGeom prst="line">
            <a:avLst/>
          </a:prstGeom>
          <a:noFill/>
          <a:ln w="12700">
            <a:solidFill>
              <a:srgbClr val="FFFFFF">
                <a:alpha val="20000"/>
              </a:srgbClr>
            </a:solidFill>
            <a:prstDash val="solid"/>
          </a:ln>
        </p:spPr>
      </p:sp>
      <p:sp>
        <p:nvSpPr>
          <p:cNvPr id="41" name="Text 30"/>
          <p:cNvSpPr/>
          <p:nvPr/>
        </p:nvSpPr>
        <p:spPr>
          <a:xfrm>
            <a:off x="3943234" y="4111785"/>
            <a:ext cx="1928821" cy="236003"/>
          </a:xfrm>
          <a:prstGeom prst="rect">
            <a:avLst/>
          </a:prstGeom>
          <a:noFill/>
          <a:ln/>
        </p:spPr>
        <p:txBody>
          <a:bodyPr wrap="square" lIns="0" tIns="0" rIns="0" bIns="0" rtlCol="0" anchor="t"/>
          <a:lstStyle/>
          <a:p>
            <a:pPr algn="ctr">
              <a:lnSpc>
                <a:spcPts val="2300"/>
              </a:lnSpc>
            </a:pPr>
            <a:r>
              <a:rPr lang="en-US" sz="2000" b="1" dirty="0">
                <a:solidFill>
                  <a:srgbClr val="50FFA0"/>
                </a:solidFill>
                <a:latin typeface="Arial" panose="020B0604020202020204" pitchFamily="34" charset="0"/>
                <a:ea typeface="Inter" pitchFamily="34" charset="-122"/>
                <a:cs typeface="Arial" panose="020B0604020202020204" pitchFamily="34" charset="0"/>
              </a:rPr>
              <a:t>30%</a:t>
            </a:r>
            <a:r>
              <a:rPr lang="en-US" sz="2000" b="1" baseline="30000" dirty="0">
                <a:solidFill>
                  <a:srgbClr val="50FFA0"/>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2" name="Text 31"/>
          <p:cNvSpPr/>
          <p:nvPr/>
        </p:nvSpPr>
        <p:spPr>
          <a:xfrm>
            <a:off x="3943234" y="4431295"/>
            <a:ext cx="1928821"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faster onboarding</a:t>
            </a:r>
            <a:endParaRPr lang="en-US" sz="1000" dirty="0">
              <a:latin typeface="Arial" panose="020B0604020202020204" pitchFamily="34" charset="0"/>
              <a:cs typeface="Arial" panose="020B0604020202020204" pitchFamily="34" charset="0"/>
            </a:endParaRPr>
          </a:p>
        </p:txBody>
      </p:sp>
      <p:sp>
        <p:nvSpPr>
          <p:cNvPr id="43" name="Text 32"/>
          <p:cNvSpPr/>
          <p:nvPr/>
        </p:nvSpPr>
        <p:spPr>
          <a:xfrm>
            <a:off x="6211040" y="4103318"/>
            <a:ext cx="2185438" cy="236003"/>
          </a:xfrm>
          <a:prstGeom prst="rect">
            <a:avLst/>
          </a:prstGeom>
          <a:noFill/>
          <a:ln/>
        </p:spPr>
        <p:txBody>
          <a:bodyPr wrap="square" lIns="0" tIns="0" rIns="0" bIns="0" rtlCol="0" anchor="t"/>
          <a:lstStyle/>
          <a:p>
            <a:pPr algn="ctr">
              <a:lnSpc>
                <a:spcPts val="2300"/>
              </a:lnSpc>
            </a:pPr>
            <a:r>
              <a:rPr lang="en-US" sz="2000" b="1" dirty="0">
                <a:solidFill>
                  <a:srgbClr val="F050FF"/>
                </a:solidFill>
                <a:latin typeface="Arial" panose="020B0604020202020204" pitchFamily="34" charset="0"/>
                <a:ea typeface="Inter" pitchFamily="34" charset="-122"/>
                <a:cs typeface="Arial" panose="020B0604020202020204" pitchFamily="34" charset="0"/>
              </a:rPr>
              <a:t>25%</a:t>
            </a:r>
            <a:r>
              <a:rPr lang="en-US" sz="2000" b="1" baseline="30000" dirty="0">
                <a:solidFill>
                  <a:srgbClr val="F050FF"/>
                </a:solidFill>
                <a:latin typeface="Arial" panose="020B0604020202020204" pitchFamily="34" charset="0"/>
                <a:ea typeface="Inter" pitchFamily="34" charset="-122"/>
                <a:cs typeface="Arial" panose="020B0604020202020204" pitchFamily="34" charset="0"/>
              </a:rPr>
              <a:t>*</a:t>
            </a:r>
            <a:endParaRPr lang="en-US" sz="2000" baseline="30000" dirty="0">
              <a:latin typeface="Arial" panose="020B0604020202020204" pitchFamily="34" charset="0"/>
              <a:cs typeface="Arial" panose="020B0604020202020204" pitchFamily="34" charset="0"/>
            </a:endParaRPr>
          </a:p>
        </p:txBody>
      </p:sp>
      <p:sp>
        <p:nvSpPr>
          <p:cNvPr id="44" name="Text 33"/>
          <p:cNvSpPr/>
          <p:nvPr/>
        </p:nvSpPr>
        <p:spPr>
          <a:xfrm>
            <a:off x="6211040" y="4431295"/>
            <a:ext cx="2185438" cy="165202"/>
          </a:xfrm>
          <a:prstGeom prst="rect">
            <a:avLst/>
          </a:prstGeom>
          <a:noFill/>
          <a:ln/>
        </p:spPr>
        <p:txBody>
          <a:bodyPr wrap="square" lIns="0" tIns="0" rIns="0" bIns="0" rtlCol="0" anchor="t"/>
          <a:lstStyle/>
          <a:p>
            <a:pPr algn="ct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time saved on debugging / refactoring</a:t>
            </a:r>
            <a:endParaRPr lang="en-US" sz="1000"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F8D93735-4871-4A5C-A5B2-5838C3F37F0B}"/>
              </a:ext>
            </a:extLst>
          </p:cNvPr>
          <p:cNvSpPr/>
          <p:nvPr/>
        </p:nvSpPr>
        <p:spPr>
          <a:xfrm>
            <a:off x="171450" y="4872404"/>
            <a:ext cx="8801100" cy="261610"/>
          </a:xfrm>
          <a:prstGeom prst="rect">
            <a:avLst/>
          </a:prstGeom>
        </p:spPr>
        <p:txBody>
          <a:bodyPr wrap="square">
            <a:spAutoFit/>
          </a:bodyPr>
          <a:lstStyle/>
          <a:p>
            <a:pPr algn="ctr"/>
            <a:r>
              <a:rPr lang="en-US" sz="1050" i="1" dirty="0">
                <a:solidFill>
                  <a:schemeClr val="bg1">
                    <a:lumMod val="85000"/>
                  </a:schemeClr>
                </a:solidFill>
                <a:latin typeface="Arial" panose="020B0604020202020204" pitchFamily="34" charset="0"/>
                <a:cs typeface="Arial" panose="020B0604020202020204" pitchFamily="34" charset="0"/>
              </a:rPr>
              <a:t>* https://www.opsera.io/blog/cursor-ai-adoption-trends-real-data-from-the-fastest-growing-coding-tool?</a:t>
            </a:r>
          </a:p>
        </p:txBody>
      </p:sp>
      <p:pic>
        <p:nvPicPr>
          <p:cNvPr id="45" name="Picture 44">
            <a:extLst>
              <a:ext uri="{FF2B5EF4-FFF2-40B4-BE49-F238E27FC236}">
                <a16:creationId xmlns:a16="http://schemas.microsoft.com/office/drawing/2014/main" id="{3600BA2A-67AA-4ED1-985D-E96953029484}"/>
              </a:ext>
            </a:extLst>
          </p:cNvPr>
          <p:cNvPicPr>
            <a:picLocks noChangeAspect="1"/>
          </p:cNvPicPr>
          <p:nvPr/>
        </p:nvPicPr>
        <p:blipFill>
          <a:blip r:embed="rId10"/>
          <a:stretch>
            <a:fillRect/>
          </a:stretch>
        </p:blipFill>
        <p:spPr>
          <a:xfrm flipH="1">
            <a:off x="8793480" y="4796819"/>
            <a:ext cx="276660" cy="303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 0" descr="preencoded.png">
            <a:extLst>
              <a:ext uri="{FF2B5EF4-FFF2-40B4-BE49-F238E27FC236}">
                <a16:creationId xmlns:a16="http://schemas.microsoft.com/office/drawing/2014/main" id="{886A5DBE-933A-4464-AE51-C12C9AC6CE73}"/>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Where does Cursor helps?</a:t>
            </a:r>
            <a:endParaRPr lang="en-US" sz="2700" dirty="0">
              <a:latin typeface="Arial" panose="020B0604020202020204" pitchFamily="34" charset="0"/>
              <a:cs typeface="Arial" panose="020B0604020202020204" pitchFamily="34" charset="0"/>
            </a:endParaRPr>
          </a:p>
        </p:txBody>
      </p:sp>
      <p:sp>
        <p:nvSpPr>
          <p:cNvPr id="6" name="Shape 1"/>
          <p:cNvSpPr/>
          <p:nvPr/>
        </p:nvSpPr>
        <p:spPr>
          <a:xfrm>
            <a:off x="571500" y="900135"/>
            <a:ext cx="3886200" cy="2980856"/>
          </a:xfrm>
          <a:prstGeom prst="roundRect">
            <a:avLst>
              <a:gd name="adj" fmla="val 6977"/>
            </a:avLst>
          </a:prstGeom>
          <a:solidFill>
            <a:srgbClr val="FFFFFF">
              <a:alpha val="10000"/>
            </a:srgbClr>
          </a:solidFill>
          <a:ln/>
        </p:spPr>
      </p:sp>
      <p:sp>
        <p:nvSpPr>
          <p:cNvPr id="7" name="Shape 2"/>
          <p:cNvSpPr/>
          <p:nvPr/>
        </p:nvSpPr>
        <p:spPr>
          <a:xfrm>
            <a:off x="742950" y="1071585"/>
            <a:ext cx="342900" cy="342900"/>
          </a:xfrm>
          <a:prstGeom prst="roundRect">
            <a:avLst>
              <a:gd name="adj" fmla="val 50000"/>
            </a:avLst>
          </a:prstGeom>
          <a:solidFill>
            <a:srgbClr val="50D0FF"/>
          </a:solidFill>
          <a:ln/>
        </p:spPr>
      </p:sp>
      <p:pic>
        <p:nvPicPr>
          <p:cNvPr id="8" name="Image 3" descr="preencoded.png"/>
          <p:cNvPicPr>
            <a:picLocks noChangeAspect="1"/>
          </p:cNvPicPr>
          <p:nvPr/>
        </p:nvPicPr>
        <p:blipFill>
          <a:blip r:embed="rId4"/>
          <a:stretch>
            <a:fillRect/>
          </a:stretch>
        </p:blipFill>
        <p:spPr>
          <a:xfrm>
            <a:off x="828675" y="1157310"/>
            <a:ext cx="171450" cy="171450"/>
          </a:xfrm>
          <a:prstGeom prst="rect">
            <a:avLst/>
          </a:prstGeom>
        </p:spPr>
      </p:pic>
      <p:sp>
        <p:nvSpPr>
          <p:cNvPr id="10" name="Text 4"/>
          <p:cNvSpPr/>
          <p:nvPr/>
        </p:nvSpPr>
        <p:spPr>
          <a:xfrm>
            <a:off x="1200150" y="1117491"/>
            <a:ext cx="3163253"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Frontend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building UI components, optimizing performance, accessibility improvements.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Backend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API design, data modeling, business logic implementation.</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Full-stack development</a:t>
            </a:r>
            <a:r>
              <a:rPr lang="en-US" sz="1000" dirty="0">
                <a:solidFill>
                  <a:srgbClr val="FFFFFF"/>
                </a:solidFill>
                <a:latin typeface="Arial" panose="020B0604020202020204" pitchFamily="34" charset="0"/>
                <a:ea typeface="Inter" pitchFamily="34" charset="-122"/>
                <a:cs typeface="Arial" panose="020B0604020202020204" pitchFamily="34" charset="0"/>
              </a:rPr>
              <a:t>: end-to-end feature delivery, integrating frontend and backend.</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DevOps and tooling</a:t>
            </a:r>
            <a:r>
              <a:rPr lang="en-US" sz="1000" dirty="0">
                <a:solidFill>
                  <a:srgbClr val="FFFFFF"/>
                </a:solidFill>
                <a:latin typeface="Arial" panose="020B0604020202020204" pitchFamily="34" charset="0"/>
                <a:ea typeface="Inter" pitchFamily="34" charset="-122"/>
                <a:cs typeface="Arial" panose="020B0604020202020204" pitchFamily="34" charset="0"/>
              </a:rPr>
              <a:t>: CI/CD pipelines, infrastructure as code, deployment automation.</a:t>
            </a:r>
          </a:p>
        </p:txBody>
      </p:sp>
      <p:sp>
        <p:nvSpPr>
          <p:cNvPr id="11" name="Shape 5"/>
          <p:cNvSpPr/>
          <p:nvPr/>
        </p:nvSpPr>
        <p:spPr>
          <a:xfrm>
            <a:off x="4742021" y="912272"/>
            <a:ext cx="3886200" cy="2980856"/>
          </a:xfrm>
          <a:prstGeom prst="roundRect">
            <a:avLst>
              <a:gd name="adj" fmla="val 6977"/>
            </a:avLst>
          </a:prstGeom>
          <a:solidFill>
            <a:srgbClr val="FFFFFF">
              <a:alpha val="10000"/>
            </a:srgbClr>
          </a:solidFill>
          <a:ln/>
        </p:spPr>
      </p:sp>
      <p:sp>
        <p:nvSpPr>
          <p:cNvPr id="12" name="Shape 6"/>
          <p:cNvSpPr/>
          <p:nvPr/>
        </p:nvSpPr>
        <p:spPr>
          <a:xfrm>
            <a:off x="4913471" y="1083722"/>
            <a:ext cx="342900" cy="342900"/>
          </a:xfrm>
          <a:prstGeom prst="roundRect">
            <a:avLst>
              <a:gd name="adj" fmla="val 50000"/>
            </a:avLst>
          </a:prstGeom>
          <a:solidFill>
            <a:srgbClr val="FF9F50"/>
          </a:solidFill>
          <a:ln/>
        </p:spPr>
      </p:sp>
      <p:pic>
        <p:nvPicPr>
          <p:cNvPr id="13" name="Image 4" descr="preencoded.png"/>
          <p:cNvPicPr>
            <a:picLocks noChangeAspect="1"/>
          </p:cNvPicPr>
          <p:nvPr/>
        </p:nvPicPr>
        <p:blipFill>
          <a:blip r:embed="rId5"/>
          <a:stretch>
            <a:fillRect/>
          </a:stretch>
        </p:blipFill>
        <p:spPr>
          <a:xfrm>
            <a:off x="4999196" y="1169447"/>
            <a:ext cx="171450" cy="171450"/>
          </a:xfrm>
          <a:prstGeom prst="rect">
            <a:avLst/>
          </a:prstGeom>
        </p:spPr>
      </p:pic>
      <p:sp>
        <p:nvSpPr>
          <p:cNvPr id="15" name="Text 8"/>
          <p:cNvSpPr/>
          <p:nvPr/>
        </p:nvSpPr>
        <p:spPr>
          <a:xfrm>
            <a:off x="5370671" y="1146067"/>
            <a:ext cx="3163253" cy="1832196"/>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Testing and quality</a:t>
            </a:r>
            <a:r>
              <a:rPr lang="en-US" sz="1000" dirty="0">
                <a:solidFill>
                  <a:srgbClr val="FFFFFF"/>
                </a:solidFill>
                <a:latin typeface="Arial" panose="020B0604020202020204" pitchFamily="34" charset="0"/>
                <a:ea typeface="Inter" pitchFamily="34" charset="-122"/>
                <a:cs typeface="Arial" panose="020B0604020202020204" pitchFamily="34" charset="0"/>
              </a:rPr>
              <a:t>: writing tests (unit, integration, end-to-end, test automation, test-driven development (TDD) practices</a:t>
            </a:r>
          </a:p>
          <a:p>
            <a:pPr marL="171450" indent="-171450">
              <a:lnSpc>
                <a:spcPts val="1600"/>
              </a:lnSpc>
              <a:buFont typeface="Arial" panose="020B0604020202020204" pitchFamily="34" charset="0"/>
              <a:buChar char="•"/>
            </a:pP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Code review and governance</a:t>
            </a:r>
            <a:r>
              <a:rPr lang="en-US" sz="1000" dirty="0">
                <a:solidFill>
                  <a:srgbClr val="FFFFFF"/>
                </a:solidFill>
                <a:latin typeface="Arial" panose="020B0604020202020204" pitchFamily="34" charset="0"/>
                <a:ea typeface="Inter" pitchFamily="34" charset="-122"/>
                <a:cs typeface="Arial" panose="020B0604020202020204" pitchFamily="34" charset="0"/>
              </a:rPr>
              <a:t>: enforcing standards, spotting anti-patterns, refactoring guidance.</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Legacy modernization</a:t>
            </a:r>
            <a:r>
              <a:rPr lang="en-US" sz="1000" dirty="0">
                <a:solidFill>
                  <a:srgbClr val="FFFFFF"/>
                </a:solidFill>
                <a:latin typeface="Arial" panose="020B0604020202020204" pitchFamily="34" charset="0"/>
                <a:ea typeface="Inter" pitchFamily="34" charset="-122"/>
                <a:cs typeface="Arial" panose="020B0604020202020204" pitchFamily="34" charset="0"/>
              </a:rPr>
              <a:t>: understanding old code, creating safe refactors, introducing tests.</a:t>
            </a:r>
            <a:br>
              <a:rPr lang="en-US" sz="1000" dirty="0">
                <a:solidFill>
                  <a:srgbClr val="FFFFFF"/>
                </a:solidFill>
                <a:latin typeface="Arial" panose="020B0604020202020204" pitchFamily="34" charset="0"/>
                <a:ea typeface="Inter" pitchFamily="34" charset="-122"/>
                <a:cs typeface="Arial" panose="020B0604020202020204" pitchFamily="34" charset="0"/>
              </a:rPr>
            </a:br>
            <a:endParaRPr lang="en-US" sz="1000" dirty="0">
              <a:solidFill>
                <a:srgbClr val="FFFFFF"/>
              </a:solidFill>
              <a:latin typeface="Arial" panose="020B0604020202020204" pitchFamily="34" charset="0"/>
              <a:ea typeface="Inter" pitchFamily="34" charset="-122"/>
              <a:cs typeface="Arial" panose="020B0604020202020204" pitchFamily="34" charset="0"/>
            </a:endParaRPr>
          </a:p>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Documentation and education</a:t>
            </a:r>
            <a:r>
              <a:rPr lang="en-US" sz="1000" dirty="0">
                <a:solidFill>
                  <a:srgbClr val="FFFFFF"/>
                </a:solidFill>
                <a:latin typeface="Arial" panose="020B0604020202020204" pitchFamily="34" charset="0"/>
                <a:ea typeface="Inter" pitchFamily="34" charset="-122"/>
                <a:cs typeface="Arial" panose="020B0604020202020204" pitchFamily="34" charset="0"/>
              </a:rPr>
              <a:t>: generating docs, creating examples, explaining concepts.</a:t>
            </a:r>
            <a:endParaRPr lang="en-US" sz="1000" dirty="0">
              <a:latin typeface="Arial" panose="020B0604020202020204" pitchFamily="34" charset="0"/>
              <a:cs typeface="Arial" panose="020B0604020202020204" pitchFamily="34" charset="0"/>
            </a:endParaRPr>
          </a:p>
        </p:txBody>
      </p:sp>
      <p:sp>
        <p:nvSpPr>
          <p:cNvPr id="48" name="Shape 17">
            <a:extLst>
              <a:ext uri="{FF2B5EF4-FFF2-40B4-BE49-F238E27FC236}">
                <a16:creationId xmlns:a16="http://schemas.microsoft.com/office/drawing/2014/main" id="{34D16886-9A33-4FAD-811C-7195F7631E19}"/>
              </a:ext>
            </a:extLst>
          </p:cNvPr>
          <p:cNvSpPr/>
          <p:nvPr/>
        </p:nvSpPr>
        <p:spPr>
          <a:xfrm>
            <a:off x="571499" y="4000023"/>
            <a:ext cx="8056721" cy="1077668"/>
          </a:xfrm>
          <a:prstGeom prst="roundRect">
            <a:avLst>
              <a:gd name="adj" fmla="val 6977"/>
            </a:avLst>
          </a:prstGeom>
          <a:solidFill>
            <a:srgbClr val="FFFFFF">
              <a:alpha val="10000"/>
            </a:srgbClr>
          </a:solidFill>
          <a:ln/>
        </p:spPr>
      </p:sp>
      <p:sp>
        <p:nvSpPr>
          <p:cNvPr id="49" name="Shape 18">
            <a:extLst>
              <a:ext uri="{FF2B5EF4-FFF2-40B4-BE49-F238E27FC236}">
                <a16:creationId xmlns:a16="http://schemas.microsoft.com/office/drawing/2014/main" id="{0D1C750A-0650-4811-A230-7188BD5D49E9}"/>
              </a:ext>
            </a:extLst>
          </p:cNvPr>
          <p:cNvSpPr/>
          <p:nvPr/>
        </p:nvSpPr>
        <p:spPr>
          <a:xfrm>
            <a:off x="742950" y="4081418"/>
            <a:ext cx="342900" cy="342900"/>
          </a:xfrm>
          <a:prstGeom prst="roundRect">
            <a:avLst>
              <a:gd name="adj" fmla="val 50000"/>
            </a:avLst>
          </a:prstGeom>
          <a:solidFill>
            <a:srgbClr val="F050FF"/>
          </a:solidFill>
          <a:ln/>
        </p:spPr>
      </p:sp>
      <p:pic>
        <p:nvPicPr>
          <p:cNvPr id="50" name="Image 7" descr="preencoded.png">
            <a:extLst>
              <a:ext uri="{FF2B5EF4-FFF2-40B4-BE49-F238E27FC236}">
                <a16:creationId xmlns:a16="http://schemas.microsoft.com/office/drawing/2014/main" id="{E08ECF05-B8AA-4A75-9270-E1D83CE9ABB2}"/>
              </a:ext>
            </a:extLst>
          </p:cNvPr>
          <p:cNvPicPr>
            <a:picLocks noChangeAspect="1"/>
          </p:cNvPicPr>
          <p:nvPr/>
        </p:nvPicPr>
        <p:blipFill>
          <a:blip r:embed="rId6"/>
          <a:stretch>
            <a:fillRect/>
          </a:stretch>
        </p:blipFill>
        <p:spPr>
          <a:xfrm>
            <a:off x="828675" y="4167143"/>
            <a:ext cx="171450" cy="171450"/>
          </a:xfrm>
          <a:prstGeom prst="rect">
            <a:avLst/>
          </a:prstGeom>
        </p:spPr>
      </p:pic>
      <p:sp>
        <p:nvSpPr>
          <p:cNvPr id="51" name="Text 19">
            <a:extLst>
              <a:ext uri="{FF2B5EF4-FFF2-40B4-BE49-F238E27FC236}">
                <a16:creationId xmlns:a16="http://schemas.microsoft.com/office/drawing/2014/main" id="{7B24976D-52FB-4A78-BD0E-5B29BA8355EF}"/>
              </a:ext>
            </a:extLst>
          </p:cNvPr>
          <p:cNvSpPr/>
          <p:nvPr/>
        </p:nvSpPr>
        <p:spPr>
          <a:xfrm>
            <a:off x="1200149" y="4136418"/>
            <a:ext cx="4923559" cy="228600"/>
          </a:xfrm>
          <a:prstGeom prst="rect">
            <a:avLst/>
          </a:prstGeom>
          <a:noFill/>
          <a:ln/>
        </p:spPr>
        <p:txBody>
          <a:bodyPr wrap="square" lIns="0" tIns="0" rIns="0" bIns="0" rtlCol="0" anchor="t"/>
          <a:lstStyle/>
          <a:p>
            <a:pPr>
              <a:lnSpc>
                <a:spcPts val="1800"/>
              </a:lnSpc>
            </a:pPr>
            <a:r>
              <a:rPr lang="en-US" sz="1300" i="1" dirty="0">
                <a:solidFill>
                  <a:srgbClr val="FFFFFF"/>
                </a:solidFill>
                <a:latin typeface="Arial" panose="020B0604020202020204" pitchFamily="34" charset="0"/>
                <a:ea typeface="Inter" pitchFamily="34" charset="-122"/>
                <a:cs typeface="Arial" panose="020B0604020202020204" pitchFamily="34" charset="0"/>
              </a:rPr>
              <a:t>What Cursor brings compared to </a:t>
            </a:r>
            <a:r>
              <a:rPr lang="en-US" sz="1300" i="1" dirty="0" err="1">
                <a:solidFill>
                  <a:srgbClr val="FFFFFF"/>
                </a:solidFill>
                <a:latin typeface="Arial" panose="020B0604020202020204" pitchFamily="34" charset="0"/>
                <a:ea typeface="Inter" pitchFamily="34" charset="-122"/>
                <a:cs typeface="Arial" panose="020B0604020202020204" pitchFamily="34" charset="0"/>
              </a:rPr>
              <a:t>ChatGPT</a:t>
            </a:r>
            <a:r>
              <a:rPr lang="en-US" sz="1300" i="1" dirty="0">
                <a:solidFill>
                  <a:srgbClr val="FFFFFF"/>
                </a:solidFill>
                <a:latin typeface="Arial" panose="020B0604020202020204" pitchFamily="34" charset="0"/>
                <a:ea typeface="Inter" pitchFamily="34" charset="-122"/>
                <a:cs typeface="Arial" panose="020B0604020202020204" pitchFamily="34" charset="0"/>
              </a:rPr>
              <a:t> ? 	</a:t>
            </a:r>
            <a:endParaRPr lang="en-US" sz="1300" i="1" dirty="0">
              <a:latin typeface="Arial" panose="020B0604020202020204" pitchFamily="34" charset="0"/>
              <a:cs typeface="Arial" panose="020B0604020202020204" pitchFamily="34" charset="0"/>
            </a:endParaRPr>
          </a:p>
        </p:txBody>
      </p:sp>
      <p:sp>
        <p:nvSpPr>
          <p:cNvPr id="52" name="Text 4">
            <a:extLst>
              <a:ext uri="{FF2B5EF4-FFF2-40B4-BE49-F238E27FC236}">
                <a16:creationId xmlns:a16="http://schemas.microsoft.com/office/drawing/2014/main" id="{44DD53AF-1632-4657-B42E-F5A2D0FEE2BA}"/>
              </a:ext>
            </a:extLst>
          </p:cNvPr>
          <p:cNvSpPr/>
          <p:nvPr/>
        </p:nvSpPr>
        <p:spPr>
          <a:xfrm>
            <a:off x="1200149" y="4384927"/>
            <a:ext cx="7409671" cy="2366929"/>
          </a:xfrm>
          <a:prstGeom prst="rect">
            <a:avLst/>
          </a:prstGeom>
          <a:noFill/>
          <a:ln/>
        </p:spPr>
        <p:txBody>
          <a:bodyPr wrap="square" lIns="0" tIns="0" rIns="0" bIns="0" rtlCol="0" anchor="t"/>
          <a:lstStyle/>
          <a:p>
            <a:pPr marL="171450" indent="-171450">
              <a:lnSpc>
                <a:spcPts val="1600"/>
              </a:lnSpc>
              <a:buFont typeface="Arial" panose="020B0604020202020204" pitchFamily="34" charset="0"/>
              <a:buChar char="•"/>
            </a:pPr>
            <a:r>
              <a:rPr lang="en-US" sz="1000" b="1" dirty="0">
                <a:solidFill>
                  <a:srgbClr val="FFFFFF"/>
                </a:solidFill>
                <a:latin typeface="Arial" panose="020B0604020202020204" pitchFamily="34" charset="0"/>
                <a:ea typeface="Inter" pitchFamily="34" charset="-122"/>
                <a:cs typeface="Arial" panose="020B0604020202020204" pitchFamily="34" charset="0"/>
              </a:rPr>
              <a:t>Cursor</a:t>
            </a:r>
            <a:r>
              <a:rPr lang="en-US" sz="1000" dirty="0">
                <a:solidFill>
                  <a:srgbClr val="FFFFFF"/>
                </a:solidFill>
                <a:latin typeface="Arial" panose="020B0604020202020204" pitchFamily="34" charset="0"/>
                <a:ea typeface="Inter" pitchFamily="34" charset="-122"/>
                <a:cs typeface="Arial" panose="020B0604020202020204" pitchFamily="34" charset="0"/>
              </a:rPr>
              <a:t> is </a:t>
            </a:r>
            <a:r>
              <a:rPr lang="en-US" sz="1000" b="1" dirty="0">
                <a:solidFill>
                  <a:srgbClr val="FFFFFF"/>
                </a:solidFill>
                <a:latin typeface="Arial" panose="020B0604020202020204" pitchFamily="34" charset="0"/>
                <a:ea typeface="Inter" pitchFamily="34" charset="-122"/>
                <a:cs typeface="Arial" panose="020B0604020202020204" pitchFamily="34" charset="0"/>
              </a:rPr>
              <a:t>positioned as a versatile AI assistant tailored for software engineering</a:t>
            </a:r>
            <a:r>
              <a:rPr lang="en-US" sz="1000" dirty="0">
                <a:solidFill>
                  <a:srgbClr val="FFFFFF"/>
                </a:solidFill>
                <a:latin typeface="Arial" panose="020B0604020202020204" pitchFamily="34" charset="0"/>
                <a:ea typeface="Inter" pitchFamily="34" charset="-122"/>
                <a:cs typeface="Arial" panose="020B0604020202020204" pitchFamily="34" charset="0"/>
              </a:rPr>
              <a:t>, with a focus on practical integration into development workflows. </a:t>
            </a:r>
            <a:r>
              <a:rPr lang="en-US" sz="1000" b="1" dirty="0" err="1">
                <a:solidFill>
                  <a:srgbClr val="FFFFFF"/>
                </a:solidFill>
                <a:latin typeface="Arial" panose="020B0604020202020204" pitchFamily="34" charset="0"/>
                <a:ea typeface="Inter" pitchFamily="34" charset="-122"/>
                <a:cs typeface="Arial" panose="020B0604020202020204" pitchFamily="34" charset="0"/>
              </a:rPr>
              <a:t>ChatGPT</a:t>
            </a:r>
            <a:r>
              <a:rPr lang="en-US" sz="1000" b="1" dirty="0">
                <a:solidFill>
                  <a:srgbClr val="FFFFFF"/>
                </a:solidFill>
                <a:latin typeface="Arial" panose="020B0604020202020204" pitchFamily="34" charset="0"/>
                <a:ea typeface="Inter" pitchFamily="34" charset="-122"/>
                <a:cs typeface="Arial" panose="020B0604020202020204" pitchFamily="34" charset="0"/>
              </a:rPr>
              <a:t> is a general-purpose assistant that provides broad coding </a:t>
            </a:r>
            <a:r>
              <a:rPr lang="en-US" sz="1000" dirty="0">
                <a:solidFill>
                  <a:srgbClr val="FFFFFF"/>
                </a:solidFill>
                <a:latin typeface="Arial" panose="020B0604020202020204" pitchFamily="34" charset="0"/>
                <a:ea typeface="Inter" pitchFamily="34" charset="-122"/>
                <a:cs typeface="Arial" panose="020B0604020202020204" pitchFamily="34" charset="0"/>
              </a:rPr>
              <a:t>help and explanations but isn’t natively tied to your workflow or guaranteed to produce buildable artifacts.</a:t>
            </a:r>
          </a:p>
        </p:txBody>
      </p:sp>
    </p:spTree>
    <p:extLst>
      <p:ext uri="{BB962C8B-B14F-4D97-AF65-F5344CB8AC3E}">
        <p14:creationId xmlns:p14="http://schemas.microsoft.com/office/powerpoint/2010/main" val="2773153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6" name="Image 0" descr="preencoded.png">
            <a:extLst>
              <a:ext uri="{FF2B5EF4-FFF2-40B4-BE49-F238E27FC236}">
                <a16:creationId xmlns:a16="http://schemas.microsoft.com/office/drawing/2014/main" id="{884C5A77-7454-4220-BB5F-8C5ECC96CF47}"/>
              </a:ext>
            </a:extLst>
          </p:cNvPr>
          <p:cNvPicPr>
            <a:picLocks noChangeAspect="1"/>
          </p:cNvPicPr>
          <p:nvPr/>
        </p:nvPicPr>
        <p:blipFill>
          <a:blip r:embed="rId3"/>
          <a:stretch>
            <a:fillRect/>
          </a:stretch>
        </p:blipFill>
        <p:spPr>
          <a:xfrm>
            <a:off x="0" y="0"/>
            <a:ext cx="9144000" cy="5143500"/>
          </a:xfrm>
          <a:prstGeom prst="rect">
            <a:avLst/>
          </a:prstGeom>
          <a:effectLst/>
        </p:spPr>
      </p:pic>
      <p:sp>
        <p:nvSpPr>
          <p:cNvPr id="5" name="Text 0"/>
          <p:cNvSpPr/>
          <p:nvPr/>
        </p:nvSpPr>
        <p:spPr>
          <a:xfrm>
            <a:off x="171450" y="457200"/>
            <a:ext cx="8801100" cy="342900"/>
          </a:xfrm>
          <a:prstGeom prst="rect">
            <a:avLst/>
          </a:prstGeom>
          <a:noFill/>
          <a:ln/>
        </p:spPr>
        <p:txBody>
          <a:bodyPr wrap="square" lIns="0" tIns="0" rIns="0" bIns="0" rtlCol="0" anchor="t"/>
          <a:lstStyle/>
          <a:p>
            <a:pPr marL="0" indent="0">
              <a:lnSpc>
                <a:spcPts val="2700"/>
              </a:lnSpc>
              <a:buNone/>
            </a:pPr>
            <a:r>
              <a:rPr lang="en-US" sz="2700" b="1" dirty="0">
                <a:solidFill>
                  <a:srgbClr val="FFFFFF"/>
                </a:solidFill>
                <a:latin typeface="Arial" panose="020B0604020202020204" pitchFamily="34" charset="0"/>
                <a:ea typeface="Inter" pitchFamily="34" charset="-122"/>
                <a:cs typeface="Arial" panose="020B0604020202020204" pitchFamily="34" charset="0"/>
              </a:rPr>
              <a:t>What advantages and limitations?</a:t>
            </a:r>
            <a:endParaRPr lang="en-US" sz="2700" dirty="0">
              <a:latin typeface="Arial" panose="020B0604020202020204" pitchFamily="34" charset="0"/>
              <a:cs typeface="Arial" panose="020B0604020202020204" pitchFamily="34" charset="0"/>
            </a:endParaRPr>
          </a:p>
        </p:txBody>
      </p:sp>
      <p:pic>
        <p:nvPicPr>
          <p:cNvPr id="6" name="Image 3" descr="preencoded.png"/>
          <p:cNvPicPr>
            <a:picLocks noChangeAspect="1"/>
          </p:cNvPicPr>
          <p:nvPr/>
        </p:nvPicPr>
        <p:blipFill>
          <a:blip r:embed="rId4"/>
          <a:stretch>
            <a:fillRect/>
          </a:stretch>
        </p:blipFill>
        <p:spPr>
          <a:xfrm>
            <a:off x="571500" y="1028700"/>
            <a:ext cx="3907632" cy="2955471"/>
          </a:xfrm>
          <a:prstGeom prst="rect">
            <a:avLst/>
          </a:prstGeom>
        </p:spPr>
      </p:pic>
      <p:sp>
        <p:nvSpPr>
          <p:cNvPr id="7" name="Text 1"/>
          <p:cNvSpPr/>
          <p:nvPr/>
        </p:nvSpPr>
        <p:spPr>
          <a:xfrm>
            <a:off x="1121569" y="1264444"/>
            <a:ext cx="3378994" cy="257175"/>
          </a:xfrm>
          <a:prstGeom prst="rect">
            <a:avLst/>
          </a:prstGeom>
          <a:noFill/>
          <a:ln/>
        </p:spPr>
        <p:txBody>
          <a:bodyPr wrap="square" lIns="0" tIns="0" rIns="0" bIns="0" rtlCol="0" anchor="ctr"/>
          <a:lstStyle/>
          <a:p>
            <a:pPr marL="0" indent="0" algn="l">
              <a:lnSpc>
                <a:spcPts val="2000"/>
              </a:lnSpc>
              <a:buNone/>
            </a:pPr>
            <a:r>
              <a:rPr lang="en-US" sz="1700" b="1" dirty="0">
                <a:solidFill>
                  <a:srgbClr val="B1F5C9"/>
                </a:solidFill>
                <a:latin typeface="Arial" panose="020B0604020202020204" pitchFamily="34" charset="0"/>
                <a:ea typeface="Inter" pitchFamily="34" charset="-122"/>
                <a:cs typeface="Arial" panose="020B0604020202020204" pitchFamily="34" charset="0"/>
              </a:rPr>
              <a:t>Advantages</a:t>
            </a:r>
            <a:r>
              <a:rPr lang="en-US" sz="1700" dirty="0">
                <a:solidFill>
                  <a:srgbClr val="86EFAC"/>
                </a:solidFill>
                <a:latin typeface="Arial" panose="020B0604020202020204" pitchFamily="34" charset="0"/>
                <a:ea typeface="Inter" pitchFamily="34" charset="-122"/>
                <a:cs typeface="Arial" panose="020B0604020202020204" pitchFamily="34" charset="0"/>
              </a:rPr>
              <a:t>	</a:t>
            </a:r>
            <a:endParaRPr lang="en-US" sz="1700" dirty="0">
              <a:latin typeface="Arial" panose="020B0604020202020204" pitchFamily="34" charset="0"/>
              <a:cs typeface="Arial" panose="020B0604020202020204" pitchFamily="34" charset="0"/>
            </a:endParaRPr>
          </a:p>
        </p:txBody>
      </p:sp>
      <p:pic>
        <p:nvPicPr>
          <p:cNvPr id="8" name="Image 4" descr="preencoded.png"/>
          <p:cNvPicPr>
            <a:picLocks noChangeAspect="1"/>
          </p:cNvPicPr>
          <p:nvPr/>
        </p:nvPicPr>
        <p:blipFill>
          <a:blip r:embed="rId5"/>
          <a:stretch>
            <a:fillRect/>
          </a:stretch>
        </p:blipFill>
        <p:spPr>
          <a:xfrm>
            <a:off x="807244" y="1278731"/>
            <a:ext cx="228600" cy="228600"/>
          </a:xfrm>
          <a:prstGeom prst="rect">
            <a:avLst/>
          </a:prstGeom>
        </p:spPr>
      </p:pic>
      <p:sp>
        <p:nvSpPr>
          <p:cNvPr id="9" name="Shape 2"/>
          <p:cNvSpPr/>
          <p:nvPr/>
        </p:nvSpPr>
        <p:spPr>
          <a:xfrm>
            <a:off x="807244" y="1651567"/>
            <a:ext cx="171450" cy="171450"/>
          </a:xfrm>
          <a:prstGeom prst="roundRect">
            <a:avLst>
              <a:gd name="adj" fmla="val 50000"/>
            </a:avLst>
          </a:prstGeom>
          <a:solidFill>
            <a:srgbClr val="22C55E">
              <a:alpha val="30000"/>
            </a:srgbClr>
          </a:solidFill>
          <a:ln/>
        </p:spPr>
      </p:sp>
      <p:pic>
        <p:nvPicPr>
          <p:cNvPr id="10" name="Image 5" descr="preencoded.png"/>
          <p:cNvPicPr>
            <a:picLocks noChangeAspect="1"/>
          </p:cNvPicPr>
          <p:nvPr/>
        </p:nvPicPr>
        <p:blipFill>
          <a:blip r:embed="rId6"/>
          <a:stretch>
            <a:fillRect/>
          </a:stretch>
        </p:blipFill>
        <p:spPr>
          <a:xfrm>
            <a:off x="835819" y="1680142"/>
            <a:ext cx="114300" cy="114300"/>
          </a:xfrm>
          <a:prstGeom prst="rect">
            <a:avLst/>
          </a:prstGeom>
        </p:spPr>
      </p:pic>
      <p:sp>
        <p:nvSpPr>
          <p:cNvPr id="11" name="Text 3"/>
          <p:cNvSpPr/>
          <p:nvPr/>
        </p:nvSpPr>
        <p:spPr>
          <a:xfrm>
            <a:off x="1064419"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Native AI integration (deep integration, unlike add-on plugins)</a:t>
            </a:r>
            <a:endParaRPr lang="en-US" sz="1100" dirty="0">
              <a:solidFill>
                <a:schemeClr val="bg1"/>
              </a:solidFill>
              <a:latin typeface="Arial" panose="020B0604020202020204" pitchFamily="34" charset="0"/>
              <a:cs typeface="Arial" panose="020B0604020202020204" pitchFamily="34" charset="0"/>
            </a:endParaRPr>
          </a:p>
        </p:txBody>
      </p:sp>
      <p:sp>
        <p:nvSpPr>
          <p:cNvPr id="13" name="Shape 5"/>
          <p:cNvSpPr/>
          <p:nvPr/>
        </p:nvSpPr>
        <p:spPr>
          <a:xfrm>
            <a:off x="807244" y="2096519"/>
            <a:ext cx="171450" cy="171450"/>
          </a:xfrm>
          <a:prstGeom prst="roundRect">
            <a:avLst>
              <a:gd name="adj" fmla="val 50000"/>
            </a:avLst>
          </a:prstGeom>
          <a:solidFill>
            <a:srgbClr val="22C55E">
              <a:alpha val="30000"/>
            </a:srgbClr>
          </a:solidFill>
          <a:ln/>
        </p:spPr>
      </p:sp>
      <p:pic>
        <p:nvPicPr>
          <p:cNvPr id="14" name="Image 6" descr="preencoded.png"/>
          <p:cNvPicPr>
            <a:picLocks noChangeAspect="1"/>
          </p:cNvPicPr>
          <p:nvPr/>
        </p:nvPicPr>
        <p:blipFill>
          <a:blip r:embed="rId6"/>
          <a:stretch>
            <a:fillRect/>
          </a:stretch>
        </p:blipFill>
        <p:spPr>
          <a:xfrm>
            <a:off x="835819" y="2137286"/>
            <a:ext cx="114300" cy="114300"/>
          </a:xfrm>
          <a:prstGeom prst="rect">
            <a:avLst/>
          </a:prstGeom>
        </p:spPr>
      </p:pic>
      <p:sp>
        <p:nvSpPr>
          <p:cNvPr id="15" name="Text 6"/>
          <p:cNvSpPr/>
          <p:nvPr/>
        </p:nvSpPr>
        <p:spPr>
          <a:xfrm>
            <a:off x="1064419" y="206584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Advanced conversational agent (Agent Mode handles end-to-end tasks, maintains context)</a:t>
            </a:r>
          </a:p>
        </p:txBody>
      </p:sp>
      <p:sp>
        <p:nvSpPr>
          <p:cNvPr id="17" name="Shape 8"/>
          <p:cNvSpPr/>
          <p:nvPr/>
        </p:nvSpPr>
        <p:spPr>
          <a:xfrm>
            <a:off x="807244" y="2559161"/>
            <a:ext cx="171450" cy="171450"/>
          </a:xfrm>
          <a:prstGeom prst="roundRect">
            <a:avLst>
              <a:gd name="adj" fmla="val 50000"/>
            </a:avLst>
          </a:prstGeom>
          <a:solidFill>
            <a:srgbClr val="22C55E">
              <a:alpha val="30000"/>
            </a:srgbClr>
          </a:solidFill>
          <a:ln/>
        </p:spPr>
      </p:sp>
      <p:pic>
        <p:nvPicPr>
          <p:cNvPr id="18" name="Image 7" descr="preencoded.png"/>
          <p:cNvPicPr>
            <a:picLocks noChangeAspect="1"/>
          </p:cNvPicPr>
          <p:nvPr/>
        </p:nvPicPr>
        <p:blipFill>
          <a:blip r:embed="rId6"/>
          <a:stretch>
            <a:fillRect/>
          </a:stretch>
        </p:blipFill>
        <p:spPr>
          <a:xfrm>
            <a:off x="835819" y="2587736"/>
            <a:ext cx="114300" cy="114300"/>
          </a:xfrm>
          <a:prstGeom prst="rect">
            <a:avLst/>
          </a:prstGeom>
        </p:spPr>
      </p:pic>
      <p:sp>
        <p:nvSpPr>
          <p:cNvPr id="19" name="Text 9"/>
          <p:cNvSpPr/>
          <p:nvPr/>
        </p:nvSpPr>
        <p:spPr>
          <a:xfrm>
            <a:off x="1064419" y="251629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Contextual understanding (analyzes the whole codebase for relevant suggestions)</a:t>
            </a:r>
          </a:p>
        </p:txBody>
      </p:sp>
      <p:sp>
        <p:nvSpPr>
          <p:cNvPr id="21" name="Shape 11"/>
          <p:cNvSpPr/>
          <p:nvPr/>
        </p:nvSpPr>
        <p:spPr>
          <a:xfrm>
            <a:off x="807244" y="3021802"/>
            <a:ext cx="171450" cy="171450"/>
          </a:xfrm>
          <a:prstGeom prst="roundRect">
            <a:avLst>
              <a:gd name="adj" fmla="val 50000"/>
            </a:avLst>
          </a:prstGeom>
          <a:solidFill>
            <a:srgbClr val="22C55E">
              <a:alpha val="30000"/>
            </a:srgbClr>
          </a:solidFill>
          <a:ln/>
        </p:spPr>
      </p:sp>
      <p:pic>
        <p:nvPicPr>
          <p:cNvPr id="22" name="Image 8" descr="preencoded.png"/>
          <p:cNvPicPr>
            <a:picLocks noChangeAspect="1"/>
          </p:cNvPicPr>
          <p:nvPr/>
        </p:nvPicPr>
        <p:blipFill>
          <a:blip r:embed="rId6"/>
          <a:stretch>
            <a:fillRect/>
          </a:stretch>
        </p:blipFill>
        <p:spPr>
          <a:xfrm>
            <a:off x="835819" y="3050377"/>
            <a:ext cx="114300" cy="114300"/>
          </a:xfrm>
          <a:prstGeom prst="rect">
            <a:avLst/>
          </a:prstGeom>
        </p:spPr>
      </p:pic>
      <p:sp>
        <p:nvSpPr>
          <p:cNvPr id="23" name="Text 12"/>
          <p:cNvSpPr/>
          <p:nvPr/>
        </p:nvSpPr>
        <p:spPr>
          <a:xfrm>
            <a:off x="1064419" y="297894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Powerful AI models (last versions regularly integrated)</a:t>
            </a:r>
          </a:p>
        </p:txBody>
      </p:sp>
      <p:sp>
        <p:nvSpPr>
          <p:cNvPr id="25" name="Shape 14"/>
          <p:cNvSpPr/>
          <p:nvPr/>
        </p:nvSpPr>
        <p:spPr>
          <a:xfrm>
            <a:off x="807244" y="3266731"/>
            <a:ext cx="171450" cy="171450"/>
          </a:xfrm>
          <a:prstGeom prst="roundRect">
            <a:avLst>
              <a:gd name="adj" fmla="val 50000"/>
            </a:avLst>
          </a:prstGeom>
          <a:solidFill>
            <a:srgbClr val="22C55E">
              <a:alpha val="30000"/>
            </a:srgbClr>
          </a:solidFill>
          <a:ln/>
        </p:spPr>
      </p:sp>
      <p:pic>
        <p:nvPicPr>
          <p:cNvPr id="26" name="Image 9" descr="preencoded.png"/>
          <p:cNvPicPr>
            <a:picLocks noChangeAspect="1"/>
          </p:cNvPicPr>
          <p:nvPr/>
        </p:nvPicPr>
        <p:blipFill>
          <a:blip r:embed="rId6"/>
          <a:stretch>
            <a:fillRect/>
          </a:stretch>
        </p:blipFill>
        <p:spPr>
          <a:xfrm>
            <a:off x="835819" y="3295306"/>
            <a:ext cx="114300" cy="114300"/>
          </a:xfrm>
          <a:prstGeom prst="rect">
            <a:avLst/>
          </a:prstGeom>
        </p:spPr>
      </p:pic>
      <p:sp>
        <p:nvSpPr>
          <p:cNvPr id="27" name="Text 15"/>
          <p:cNvSpPr/>
          <p:nvPr/>
        </p:nvSpPr>
        <p:spPr>
          <a:xfrm>
            <a:off x="1064419" y="3223869"/>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Familiar VS Code experience (based on </a:t>
            </a:r>
            <a:r>
              <a:rPr lang="en-US" sz="1100" dirty="0" err="1">
                <a:solidFill>
                  <a:schemeClr val="bg1"/>
                </a:solidFill>
                <a:latin typeface="Arial" panose="020B0604020202020204" pitchFamily="34" charset="0"/>
                <a:ea typeface="Inter" pitchFamily="34" charset="-122"/>
                <a:cs typeface="Arial" panose="020B0604020202020204" pitchFamily="34" charset="0"/>
              </a:rPr>
              <a:t>VSCode</a:t>
            </a:r>
            <a:r>
              <a:rPr lang="en-US" sz="1100" dirty="0">
                <a:solidFill>
                  <a:schemeClr val="bg1"/>
                </a:solidFill>
                <a:latin typeface="Arial" panose="020B0604020202020204" pitchFamily="34" charset="0"/>
                <a:ea typeface="Inter" pitchFamily="34" charset="-122"/>
                <a:cs typeface="Arial" panose="020B0604020202020204" pitchFamily="34" charset="0"/>
              </a:rPr>
              <a:t>, smooth transition for its users)</a:t>
            </a:r>
          </a:p>
        </p:txBody>
      </p:sp>
      <p:pic>
        <p:nvPicPr>
          <p:cNvPr id="29" name="Image 10" descr="preencoded.png"/>
          <p:cNvPicPr>
            <a:picLocks noChangeAspect="1"/>
          </p:cNvPicPr>
          <p:nvPr/>
        </p:nvPicPr>
        <p:blipFill>
          <a:blip r:embed="rId7"/>
          <a:stretch>
            <a:fillRect/>
          </a:stretch>
        </p:blipFill>
        <p:spPr>
          <a:xfrm>
            <a:off x="4572001" y="1028700"/>
            <a:ext cx="4221480" cy="2955471"/>
          </a:xfrm>
          <a:prstGeom prst="rect">
            <a:avLst/>
          </a:prstGeom>
        </p:spPr>
      </p:pic>
      <p:sp>
        <p:nvSpPr>
          <p:cNvPr id="30" name="Text 17"/>
          <p:cNvSpPr/>
          <p:nvPr/>
        </p:nvSpPr>
        <p:spPr>
          <a:xfrm>
            <a:off x="5264944" y="1264444"/>
            <a:ext cx="3378994" cy="257175"/>
          </a:xfrm>
          <a:prstGeom prst="rect">
            <a:avLst/>
          </a:prstGeom>
          <a:noFill/>
          <a:ln/>
        </p:spPr>
        <p:txBody>
          <a:bodyPr wrap="square" lIns="0" tIns="0" rIns="0" bIns="0" rtlCol="0" anchor="ctr"/>
          <a:lstStyle/>
          <a:p>
            <a:pPr marL="0" indent="0" algn="l">
              <a:lnSpc>
                <a:spcPts val="2000"/>
              </a:lnSpc>
              <a:buNone/>
            </a:pPr>
            <a:r>
              <a:rPr lang="en-US" sz="1700" dirty="0">
                <a:solidFill>
                  <a:srgbClr val="FCA5A5"/>
                </a:solidFill>
                <a:latin typeface="Arial" panose="020B0604020202020204" pitchFamily="34" charset="0"/>
                <a:ea typeface="Inter" pitchFamily="34" charset="-122"/>
                <a:cs typeface="Arial" panose="020B0604020202020204" pitchFamily="34" charset="0"/>
              </a:rPr>
              <a:t>Limitations</a:t>
            </a:r>
            <a:endParaRPr lang="en-US" sz="1700" dirty="0">
              <a:latin typeface="Arial" panose="020B0604020202020204" pitchFamily="34" charset="0"/>
              <a:cs typeface="Arial" panose="020B0604020202020204" pitchFamily="34" charset="0"/>
            </a:endParaRPr>
          </a:p>
        </p:txBody>
      </p:sp>
      <p:pic>
        <p:nvPicPr>
          <p:cNvPr id="31" name="Image 11" descr="preencoded.png"/>
          <p:cNvPicPr>
            <a:picLocks noChangeAspect="1"/>
          </p:cNvPicPr>
          <p:nvPr/>
        </p:nvPicPr>
        <p:blipFill>
          <a:blip r:embed="rId8"/>
          <a:stretch>
            <a:fillRect/>
          </a:stretch>
        </p:blipFill>
        <p:spPr>
          <a:xfrm>
            <a:off x="4950619" y="1278731"/>
            <a:ext cx="228600" cy="228600"/>
          </a:xfrm>
          <a:prstGeom prst="rect">
            <a:avLst/>
          </a:prstGeom>
        </p:spPr>
      </p:pic>
      <p:sp>
        <p:nvSpPr>
          <p:cNvPr id="32" name="Shape 18"/>
          <p:cNvSpPr/>
          <p:nvPr/>
        </p:nvSpPr>
        <p:spPr>
          <a:xfrm>
            <a:off x="4950619" y="1651567"/>
            <a:ext cx="171450" cy="171450"/>
          </a:xfrm>
          <a:prstGeom prst="roundRect">
            <a:avLst>
              <a:gd name="adj" fmla="val 50000"/>
            </a:avLst>
          </a:prstGeom>
          <a:solidFill>
            <a:srgbClr val="EF4444">
              <a:alpha val="30000"/>
            </a:srgbClr>
          </a:solidFill>
          <a:ln/>
        </p:spPr>
      </p:sp>
      <p:pic>
        <p:nvPicPr>
          <p:cNvPr id="33" name="Image 12" descr="preencoded.png"/>
          <p:cNvPicPr>
            <a:picLocks noChangeAspect="1"/>
          </p:cNvPicPr>
          <p:nvPr/>
        </p:nvPicPr>
        <p:blipFill>
          <a:blip r:embed="rId9"/>
          <a:stretch>
            <a:fillRect/>
          </a:stretch>
        </p:blipFill>
        <p:spPr>
          <a:xfrm>
            <a:off x="4979194" y="1680142"/>
            <a:ext cx="114300" cy="114300"/>
          </a:xfrm>
          <a:prstGeom prst="rect">
            <a:avLst/>
          </a:prstGeom>
        </p:spPr>
      </p:pic>
      <p:sp>
        <p:nvSpPr>
          <p:cNvPr id="34" name="Text 19"/>
          <p:cNvSpPr/>
          <p:nvPr/>
        </p:nvSpPr>
        <p:spPr>
          <a:xfrm>
            <a:off x="5207794" y="1608705"/>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Reliance on cloud services (advanced features require internet and are limited offline)</a:t>
            </a:r>
          </a:p>
        </p:txBody>
      </p:sp>
      <p:sp>
        <p:nvSpPr>
          <p:cNvPr id="36" name="Shape 21"/>
          <p:cNvSpPr/>
          <p:nvPr/>
        </p:nvSpPr>
        <p:spPr>
          <a:xfrm>
            <a:off x="4950619" y="2146866"/>
            <a:ext cx="171450" cy="171450"/>
          </a:xfrm>
          <a:prstGeom prst="roundRect">
            <a:avLst>
              <a:gd name="adj" fmla="val 50000"/>
            </a:avLst>
          </a:prstGeom>
          <a:solidFill>
            <a:srgbClr val="EF4444">
              <a:alpha val="30000"/>
            </a:srgbClr>
          </a:solidFill>
          <a:ln/>
        </p:spPr>
      </p:sp>
      <p:pic>
        <p:nvPicPr>
          <p:cNvPr id="37" name="Image 13" descr="preencoded.png"/>
          <p:cNvPicPr>
            <a:picLocks noChangeAspect="1"/>
          </p:cNvPicPr>
          <p:nvPr/>
        </p:nvPicPr>
        <p:blipFill>
          <a:blip r:embed="rId9"/>
          <a:stretch>
            <a:fillRect/>
          </a:stretch>
        </p:blipFill>
        <p:spPr>
          <a:xfrm>
            <a:off x="4979194" y="2175441"/>
            <a:ext cx="114300" cy="114300"/>
          </a:xfrm>
          <a:prstGeom prst="rect">
            <a:avLst/>
          </a:prstGeom>
        </p:spPr>
      </p:pic>
      <p:sp>
        <p:nvSpPr>
          <p:cNvPr id="38" name="Text 22"/>
          <p:cNvSpPr/>
          <p:nvPr/>
        </p:nvSpPr>
        <p:spPr>
          <a:xfrm>
            <a:off x="5207794" y="2104004"/>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Potential bug generation (AI-generated code may need corrections, can include subtle errors)</a:t>
            </a:r>
          </a:p>
        </p:txBody>
      </p:sp>
      <p:sp>
        <p:nvSpPr>
          <p:cNvPr id="40" name="Shape 24"/>
          <p:cNvSpPr/>
          <p:nvPr/>
        </p:nvSpPr>
        <p:spPr>
          <a:xfrm>
            <a:off x="4950619" y="2598622"/>
            <a:ext cx="171450" cy="171450"/>
          </a:xfrm>
          <a:prstGeom prst="roundRect">
            <a:avLst>
              <a:gd name="adj" fmla="val 50000"/>
            </a:avLst>
          </a:prstGeom>
          <a:solidFill>
            <a:srgbClr val="EF4444">
              <a:alpha val="30000"/>
            </a:srgbClr>
          </a:solidFill>
          <a:ln/>
        </p:spPr>
      </p:sp>
      <p:pic>
        <p:nvPicPr>
          <p:cNvPr id="41" name="Image 14" descr="preencoded.png"/>
          <p:cNvPicPr>
            <a:picLocks noChangeAspect="1"/>
          </p:cNvPicPr>
          <p:nvPr/>
        </p:nvPicPr>
        <p:blipFill>
          <a:blip r:embed="rId9"/>
          <a:stretch>
            <a:fillRect/>
          </a:stretch>
        </p:blipFill>
        <p:spPr>
          <a:xfrm>
            <a:off x="4979194" y="2627197"/>
            <a:ext cx="114300" cy="114300"/>
          </a:xfrm>
          <a:prstGeom prst="rect">
            <a:avLst/>
          </a:prstGeom>
        </p:spPr>
      </p:pic>
      <p:sp>
        <p:nvSpPr>
          <p:cNvPr id="42" name="Text 25"/>
          <p:cNvSpPr/>
          <p:nvPr/>
        </p:nvSpPr>
        <p:spPr>
          <a:xfrm>
            <a:off x="5207794" y="2555760"/>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Privacy concerns (data is sent to AI servers, problematic for proprietary code)</a:t>
            </a:r>
          </a:p>
        </p:txBody>
      </p:sp>
      <p:sp>
        <p:nvSpPr>
          <p:cNvPr id="44" name="Shape 27"/>
          <p:cNvSpPr/>
          <p:nvPr/>
        </p:nvSpPr>
        <p:spPr>
          <a:xfrm>
            <a:off x="4950619" y="3054460"/>
            <a:ext cx="171450" cy="171450"/>
          </a:xfrm>
          <a:prstGeom prst="roundRect">
            <a:avLst>
              <a:gd name="adj" fmla="val 50000"/>
            </a:avLst>
          </a:prstGeom>
          <a:solidFill>
            <a:srgbClr val="EF4444">
              <a:alpha val="30000"/>
            </a:srgbClr>
          </a:solidFill>
          <a:ln/>
        </p:spPr>
      </p:sp>
      <p:pic>
        <p:nvPicPr>
          <p:cNvPr id="45" name="Image 15" descr="preencoded.png"/>
          <p:cNvPicPr>
            <a:picLocks noChangeAspect="1"/>
          </p:cNvPicPr>
          <p:nvPr/>
        </p:nvPicPr>
        <p:blipFill>
          <a:blip r:embed="rId9"/>
          <a:stretch>
            <a:fillRect/>
          </a:stretch>
        </p:blipFill>
        <p:spPr>
          <a:xfrm>
            <a:off x="4979194" y="3083035"/>
            <a:ext cx="114300" cy="114300"/>
          </a:xfrm>
          <a:prstGeom prst="rect">
            <a:avLst/>
          </a:prstGeom>
        </p:spPr>
      </p:pic>
      <p:sp>
        <p:nvSpPr>
          <p:cNvPr id="46" name="Text 28"/>
          <p:cNvSpPr/>
          <p:nvPr/>
        </p:nvSpPr>
        <p:spPr>
          <a:xfrm>
            <a:off x="5207794" y="30115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Possible performance issues (can slow down the editor on weaker machines or very large projects)</a:t>
            </a:r>
          </a:p>
        </p:txBody>
      </p:sp>
      <p:sp>
        <p:nvSpPr>
          <p:cNvPr id="48" name="Shape 30"/>
          <p:cNvSpPr/>
          <p:nvPr/>
        </p:nvSpPr>
        <p:spPr>
          <a:xfrm>
            <a:off x="4950619" y="3549760"/>
            <a:ext cx="171450" cy="171450"/>
          </a:xfrm>
          <a:prstGeom prst="roundRect">
            <a:avLst>
              <a:gd name="adj" fmla="val 50000"/>
            </a:avLst>
          </a:prstGeom>
          <a:solidFill>
            <a:srgbClr val="EF4444">
              <a:alpha val="30000"/>
            </a:srgbClr>
          </a:solidFill>
          <a:ln/>
        </p:spPr>
      </p:sp>
      <p:pic>
        <p:nvPicPr>
          <p:cNvPr id="49" name="Image 16" descr="preencoded.png"/>
          <p:cNvPicPr>
            <a:picLocks noChangeAspect="1"/>
          </p:cNvPicPr>
          <p:nvPr/>
        </p:nvPicPr>
        <p:blipFill>
          <a:blip r:embed="rId9"/>
          <a:stretch>
            <a:fillRect/>
          </a:stretch>
        </p:blipFill>
        <p:spPr>
          <a:xfrm>
            <a:off x="4979194" y="3578335"/>
            <a:ext cx="114300" cy="114300"/>
          </a:xfrm>
          <a:prstGeom prst="rect">
            <a:avLst/>
          </a:prstGeom>
        </p:spPr>
      </p:pic>
      <p:sp>
        <p:nvSpPr>
          <p:cNvPr id="50" name="Text 31"/>
          <p:cNvSpPr/>
          <p:nvPr/>
        </p:nvSpPr>
        <p:spPr>
          <a:xfrm>
            <a:off x="5207794" y="3506898"/>
            <a:ext cx="3441859" cy="200025"/>
          </a:xfrm>
          <a:prstGeom prst="rect">
            <a:avLst/>
          </a:prstGeom>
          <a:noFill/>
          <a:ln/>
        </p:spPr>
        <p:txBody>
          <a:bodyPr wrap="square" lIns="0" tIns="0" rIns="0" bIns="0" rtlCol="0" anchor="t"/>
          <a:lstStyle/>
          <a:p>
            <a:pPr>
              <a:lnSpc>
                <a:spcPts val="1600"/>
              </a:lnSpc>
            </a:pPr>
            <a:r>
              <a:rPr lang="en-US" sz="1100" dirty="0">
                <a:solidFill>
                  <a:schemeClr val="bg1"/>
                </a:solidFill>
                <a:latin typeface="Arial" panose="020B0604020202020204" pitchFamily="34" charset="0"/>
                <a:ea typeface="Inter" pitchFamily="34" charset="-122"/>
                <a:cs typeface="Arial" panose="020B0604020202020204" pitchFamily="34" charset="0"/>
              </a:rPr>
              <a:t>Hallucinations on complex APIs (may generate incorrect API calls or invent non-existing features)</a:t>
            </a:r>
          </a:p>
        </p:txBody>
      </p:sp>
      <p:sp>
        <p:nvSpPr>
          <p:cNvPr id="52" name="Shape 33"/>
          <p:cNvSpPr/>
          <p:nvPr/>
        </p:nvSpPr>
        <p:spPr>
          <a:xfrm>
            <a:off x="571499" y="4071256"/>
            <a:ext cx="8221981" cy="1072243"/>
          </a:xfrm>
          <a:prstGeom prst="roundRect">
            <a:avLst>
              <a:gd name="adj" fmla="val 6667"/>
            </a:avLst>
          </a:prstGeom>
          <a:solidFill>
            <a:srgbClr val="FFFFFF">
              <a:alpha val="10000"/>
            </a:srgbClr>
          </a:solidFill>
          <a:ln/>
        </p:spPr>
      </p:sp>
      <p:sp>
        <p:nvSpPr>
          <p:cNvPr id="53" name="Text 34"/>
          <p:cNvSpPr/>
          <p:nvPr/>
        </p:nvSpPr>
        <p:spPr>
          <a:xfrm>
            <a:off x="742950" y="4118198"/>
            <a:ext cx="8423910" cy="228600"/>
          </a:xfrm>
          <a:prstGeom prst="rect">
            <a:avLst/>
          </a:prstGeom>
          <a:noFill/>
          <a:ln/>
        </p:spPr>
        <p:txBody>
          <a:bodyPr wrap="square" lIns="0" tIns="0" rIns="0" bIns="0" rtlCol="0" anchor="t"/>
          <a:lstStyle/>
          <a:p>
            <a:pPr>
              <a:lnSpc>
                <a:spcPts val="1800"/>
              </a:lnSpc>
            </a:pPr>
            <a:r>
              <a:rPr lang="en-US" sz="1400" b="1" dirty="0">
                <a:solidFill>
                  <a:srgbClr val="FFFFFF"/>
                </a:solidFill>
                <a:latin typeface="Arial" panose="020B0604020202020204" pitchFamily="34" charset="0"/>
                <a:ea typeface="Inter" pitchFamily="34" charset="-122"/>
                <a:cs typeface="Arial" panose="020B0604020202020204" pitchFamily="34" charset="0"/>
              </a:rPr>
              <a:t>Best practices</a:t>
            </a:r>
            <a:endParaRPr lang="en-US" sz="1400" b="1" dirty="0">
              <a:latin typeface="Arial" panose="020B0604020202020204" pitchFamily="34" charset="0"/>
              <a:cs typeface="Arial" panose="020B0604020202020204" pitchFamily="34" charset="0"/>
            </a:endParaRPr>
          </a:p>
        </p:txBody>
      </p:sp>
      <p:sp>
        <p:nvSpPr>
          <p:cNvPr id="54" name="Shape 35"/>
          <p:cNvSpPr/>
          <p:nvPr/>
        </p:nvSpPr>
        <p:spPr>
          <a:xfrm>
            <a:off x="742950" y="4489673"/>
            <a:ext cx="200025" cy="200025"/>
          </a:xfrm>
          <a:prstGeom prst="roundRect">
            <a:avLst>
              <a:gd name="adj" fmla="val 50000"/>
            </a:avLst>
          </a:prstGeom>
          <a:solidFill>
            <a:srgbClr val="3B82F6">
              <a:alpha val="30000"/>
            </a:srgbClr>
          </a:solidFill>
          <a:ln/>
        </p:spPr>
      </p:sp>
      <p:pic>
        <p:nvPicPr>
          <p:cNvPr id="55" name="Image 17" descr="preencoded.png"/>
          <p:cNvPicPr>
            <a:picLocks noChangeAspect="1"/>
          </p:cNvPicPr>
          <p:nvPr/>
        </p:nvPicPr>
        <p:blipFill>
          <a:blip r:embed="rId10"/>
          <a:stretch>
            <a:fillRect/>
          </a:stretch>
        </p:blipFill>
        <p:spPr>
          <a:xfrm>
            <a:off x="771525" y="4518248"/>
            <a:ext cx="142875" cy="142875"/>
          </a:xfrm>
          <a:prstGeom prst="rect">
            <a:avLst/>
          </a:prstGeom>
        </p:spPr>
      </p:pic>
      <p:sp>
        <p:nvSpPr>
          <p:cNvPr id="56" name="Text 36"/>
          <p:cNvSpPr/>
          <p:nvPr/>
        </p:nvSpPr>
        <p:spPr>
          <a:xfrm>
            <a:off x="1028699" y="4461098"/>
            <a:ext cx="4384100" cy="651442"/>
          </a:xfrm>
          <a:prstGeom prst="rect">
            <a:avLst/>
          </a:prstGeom>
          <a:solidFill>
            <a:srgbClr val="FFFF00"/>
          </a:solidFill>
          <a:ln/>
        </p:spPr>
        <p:txBody>
          <a:bodyPr wrap="square" lIns="0" tIns="0" rIns="0" bIns="0" rtlCol="0" anchor="t"/>
          <a:lstStyle/>
          <a:p>
            <a:pPr>
              <a:lnSpc>
                <a:spcPts val="1600"/>
              </a:lnSpc>
            </a:pPr>
            <a:r>
              <a:rPr lang="en-US" sz="900" b="1" dirty="0">
                <a:solidFill>
                  <a:srgbClr val="002060"/>
                </a:solidFill>
                <a:latin typeface="Arial" panose="020B0604020202020204" pitchFamily="34" charset="0"/>
                <a:ea typeface="Inter" pitchFamily="34" charset="-122"/>
                <a:cs typeface="Arial" panose="020B0604020202020204" pitchFamily="34" charset="0"/>
              </a:rPr>
              <a:t> &gt;&gt;&gt; Use Cursor as an assistant, not a replacement.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Always verify the code and maintain your technical expertise. </a:t>
            </a:r>
            <a:br>
              <a:rPr lang="en-US" sz="900" b="1" dirty="0">
                <a:solidFill>
                  <a:srgbClr val="002060"/>
                </a:solidFill>
                <a:latin typeface="Arial" panose="020B0604020202020204" pitchFamily="34" charset="0"/>
                <a:ea typeface="Inter" pitchFamily="34" charset="-122"/>
                <a:cs typeface="Arial" panose="020B0604020202020204" pitchFamily="34" charset="0"/>
              </a:rPr>
            </a:br>
            <a:r>
              <a:rPr lang="en-US" sz="900" b="1" dirty="0">
                <a:solidFill>
                  <a:srgbClr val="002060"/>
                </a:solidFill>
                <a:latin typeface="Arial" panose="020B0604020202020204" pitchFamily="34" charset="0"/>
                <a:ea typeface="Inter" pitchFamily="34" charset="-122"/>
                <a:cs typeface="Arial" panose="020B0604020202020204" pitchFamily="34" charset="0"/>
              </a:rPr>
              <a:t> &gt;&gt;&gt; Very powerful for on-boarding, package understanding and documentation &lt;&lt;&lt;</a:t>
            </a:r>
            <a:endParaRPr lang="en-US" sz="900" b="1" dirty="0">
              <a:solidFill>
                <a:srgbClr val="002060"/>
              </a:solidFill>
              <a:latin typeface="Arial" panose="020B0604020202020204" pitchFamily="34" charset="0"/>
              <a:cs typeface="Arial" panose="020B0604020202020204" pitchFamily="34" charset="0"/>
            </a:endParaRPr>
          </a:p>
        </p:txBody>
      </p:sp>
      <p:sp>
        <p:nvSpPr>
          <p:cNvPr id="57" name="Shape 37"/>
          <p:cNvSpPr/>
          <p:nvPr/>
        </p:nvSpPr>
        <p:spPr>
          <a:xfrm>
            <a:off x="5498524" y="4489673"/>
            <a:ext cx="200025" cy="200025"/>
          </a:xfrm>
          <a:prstGeom prst="roundRect">
            <a:avLst>
              <a:gd name="adj" fmla="val 50000"/>
            </a:avLst>
          </a:prstGeom>
          <a:solidFill>
            <a:srgbClr val="A855F7">
              <a:alpha val="30000"/>
            </a:srgbClr>
          </a:solidFill>
          <a:ln/>
        </p:spPr>
      </p:sp>
      <p:pic>
        <p:nvPicPr>
          <p:cNvPr id="58" name="Image 18" descr="preencoded.png"/>
          <p:cNvPicPr>
            <a:picLocks noChangeAspect="1"/>
          </p:cNvPicPr>
          <p:nvPr/>
        </p:nvPicPr>
        <p:blipFill>
          <a:blip r:embed="rId11"/>
          <a:stretch>
            <a:fillRect/>
          </a:stretch>
        </p:blipFill>
        <p:spPr>
          <a:xfrm>
            <a:off x="5527099" y="4518248"/>
            <a:ext cx="142875" cy="142875"/>
          </a:xfrm>
          <a:prstGeom prst="rect">
            <a:avLst/>
          </a:prstGeom>
        </p:spPr>
      </p:pic>
      <p:sp>
        <p:nvSpPr>
          <p:cNvPr id="59" name="Text 38"/>
          <p:cNvSpPr/>
          <p:nvPr/>
        </p:nvSpPr>
        <p:spPr>
          <a:xfrm>
            <a:off x="5784274" y="4461098"/>
            <a:ext cx="2886075" cy="600075"/>
          </a:xfrm>
          <a:prstGeom prst="rect">
            <a:avLst/>
          </a:prstGeom>
          <a:noFill/>
          <a:ln/>
        </p:spPr>
        <p:txBody>
          <a:bodyPr wrap="square" lIns="0" tIns="0" rIns="0" bIns="0" rtlCol="0" anchor="t"/>
          <a:lstStyle/>
          <a:p>
            <a:pPr>
              <a:lnSpc>
                <a:spcPts val="1600"/>
              </a:lnSpc>
            </a:pPr>
            <a:r>
              <a:rPr lang="en-US" sz="1000" dirty="0">
                <a:solidFill>
                  <a:srgbClr val="FFFFFF"/>
                </a:solidFill>
                <a:latin typeface="Arial" panose="020B0604020202020204" pitchFamily="34" charset="0"/>
                <a:ea typeface="Inter" pitchFamily="34" charset="-122"/>
                <a:cs typeface="Arial" panose="020B0604020202020204" pitchFamily="34" charset="0"/>
              </a:rPr>
              <a:t>Use custom rules to guide the AI toward your coding style.</a:t>
            </a:r>
            <a:endParaRPr lang="en-US" sz="1000"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9144000" cy="5143500"/>
          </a:xfrm>
          <a:prstGeom prst="rect">
            <a:avLst/>
          </a:prstGeom>
        </p:spPr>
      </p:pic>
      <p:sp>
        <p:nvSpPr>
          <p:cNvPr id="5" name="Text 0"/>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How to use Cursor? </a:t>
            </a:r>
            <a:endParaRPr lang="en-US" sz="27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E95421FA-BFA9-4617-8679-ADEF89A9B073}"/>
              </a:ext>
            </a:extLst>
          </p:cNvPr>
          <p:cNvGrpSpPr/>
          <p:nvPr/>
        </p:nvGrpSpPr>
        <p:grpSpPr>
          <a:xfrm>
            <a:off x="1660208" y="1196340"/>
            <a:ext cx="3949064" cy="3645218"/>
            <a:chOff x="2500314" y="1112520"/>
            <a:chExt cx="3949064" cy="3645218"/>
          </a:xfrm>
        </p:grpSpPr>
        <p:sp>
          <p:nvSpPr>
            <p:cNvPr id="6" name="Shape 1"/>
            <p:cNvSpPr/>
            <p:nvPr/>
          </p:nvSpPr>
          <p:spPr>
            <a:xfrm>
              <a:off x="2500314" y="1112520"/>
              <a:ext cx="3856196" cy="3489960"/>
            </a:xfrm>
            <a:prstGeom prst="roundRect">
              <a:avLst>
                <a:gd name="adj" fmla="val 2069"/>
              </a:avLst>
            </a:prstGeom>
            <a:solidFill>
              <a:srgbClr val="FFFFFF">
                <a:alpha val="10000"/>
              </a:srgbClr>
            </a:solidFill>
            <a:ln/>
          </p:spPr>
        </p:sp>
        <p:sp>
          <p:nvSpPr>
            <p:cNvPr id="7" name="Text 2"/>
            <p:cNvSpPr/>
            <p:nvPr/>
          </p:nvSpPr>
          <p:spPr>
            <a:xfrm>
              <a:off x="2856071" y="1257300"/>
              <a:ext cx="3500438" cy="257175"/>
            </a:xfrm>
            <a:prstGeom prst="rect">
              <a:avLst/>
            </a:prstGeom>
            <a:noFill/>
            <a:ln/>
          </p:spPr>
          <p:txBody>
            <a:bodyPr wrap="square" lIns="0" tIns="0" rIns="0" bIns="0" rtlCol="0" anchor="ctr"/>
            <a:lstStyle/>
            <a:p>
              <a:pPr>
                <a:lnSpc>
                  <a:spcPts val="2000"/>
                </a:lnSpc>
              </a:pPr>
              <a:r>
                <a:rPr lang="en-US" sz="1400" b="1" dirty="0">
                  <a:solidFill>
                    <a:schemeClr val="bg1"/>
                  </a:solidFill>
                  <a:latin typeface="Arial" panose="020B0604020202020204" pitchFamily="34" charset="0"/>
                  <a:ea typeface="Inter" pitchFamily="34" charset="-122"/>
                  <a:cs typeface="Arial" panose="020B0604020202020204" pitchFamily="34" charset="0"/>
                </a:rPr>
                <a:t>&gt;&gt;&gt; </a:t>
              </a:r>
              <a:r>
                <a:rPr lang="en-US" sz="1400" b="1" dirty="0">
                  <a:solidFill>
                    <a:schemeClr val="bg1"/>
                  </a:solidFill>
                  <a:latin typeface="Arial" panose="020B0604020202020204" pitchFamily="34" charset="0"/>
                  <a:ea typeface="Inter" pitchFamily="34" charset="-122"/>
                  <a:cs typeface="Arial" panose="020B0604020202020204" pitchFamily="34" charset="0"/>
                  <a:hlinkClick r:id="rId4">
                    <a:extLst>
                      <a:ext uri="{A12FA001-AC4F-418D-AE19-62706E023703}">
                        <ahyp:hlinkClr xmlns:ahyp="http://schemas.microsoft.com/office/drawing/2018/hyperlinkcolor" val="tx"/>
                      </a:ext>
                    </a:extLst>
                  </a:hlinkClick>
                </a:rPr>
                <a:t>QuickStart</a:t>
              </a:r>
              <a:r>
                <a:rPr lang="en-US" sz="1400" dirty="0">
                  <a:solidFill>
                    <a:schemeClr val="bg1"/>
                  </a:solidFill>
                  <a:latin typeface="Arial" panose="020B0604020202020204" pitchFamily="34" charset="0"/>
                  <a:ea typeface="Inter" pitchFamily="34" charset="-122"/>
                  <a:cs typeface="Arial" panose="020B0604020202020204" pitchFamily="34" charset="0"/>
                </a:rPr>
                <a:t> in 5 Minutes</a:t>
              </a:r>
              <a:endParaRPr lang="en-US" sz="1400" dirty="0">
                <a:solidFill>
                  <a:schemeClr val="bg1"/>
                </a:solidFill>
                <a:latin typeface="Arial" panose="020B0604020202020204" pitchFamily="34" charset="0"/>
                <a:cs typeface="Arial" panose="020B0604020202020204" pitchFamily="34" charset="0"/>
              </a:endParaRPr>
            </a:p>
          </p:txBody>
        </p:sp>
        <p:sp>
          <p:nvSpPr>
            <p:cNvPr id="10" name="Shape 5"/>
            <p:cNvSpPr/>
            <p:nvPr/>
          </p:nvSpPr>
          <p:spPr>
            <a:xfrm>
              <a:off x="2763203" y="1685925"/>
              <a:ext cx="3686175" cy="428625"/>
            </a:xfrm>
            <a:prstGeom prst="roundRect">
              <a:avLst>
                <a:gd name="adj" fmla="val 13333"/>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1. </a:t>
              </a:r>
              <a:r>
                <a:rPr lang="en-US" sz="1400" b="1" dirty="0">
                  <a:solidFill>
                    <a:schemeClr val="bg1"/>
                  </a:solidFill>
                  <a:latin typeface="Arial" panose="020B0604020202020204" pitchFamily="34" charset="0"/>
                  <a:cs typeface="Arial" panose="020B0604020202020204" pitchFamily="34" charset="0"/>
                </a:rPr>
                <a:t>Open</a:t>
              </a:r>
              <a:r>
                <a:rPr lang="en-US" sz="1400" dirty="0">
                  <a:solidFill>
                    <a:schemeClr val="bg1"/>
                  </a:solidFill>
                  <a:latin typeface="Arial" panose="020B0604020202020204" pitchFamily="34" charset="0"/>
                  <a:cs typeface="Arial" panose="020B0604020202020204" pitchFamily="34" charset="0"/>
                </a:rPr>
                <a:t> a </a:t>
              </a:r>
              <a:r>
                <a:rPr lang="en-US" sz="1400" b="1" dirty="0">
                  <a:solidFill>
                    <a:schemeClr val="bg1"/>
                  </a:solidFill>
                  <a:latin typeface="Arial" panose="020B0604020202020204" pitchFamily="34" charset="0"/>
                  <a:cs typeface="Arial" panose="020B0604020202020204" pitchFamily="34" charset="0"/>
                </a:rPr>
                <a:t>project</a:t>
              </a:r>
            </a:p>
          </p:txBody>
        </p:sp>
        <p:sp>
          <p:nvSpPr>
            <p:cNvPr id="13" name="Text 8"/>
            <p:cNvSpPr/>
            <p:nvPr/>
          </p:nvSpPr>
          <p:spPr>
            <a:xfrm>
              <a:off x="3474392" y="1800225"/>
              <a:ext cx="2263796" cy="200025"/>
            </a:xfrm>
            <a:prstGeom prst="rect">
              <a:avLst/>
            </a:prstGeom>
            <a:noFill/>
            <a:ln/>
          </p:spPr>
          <p:txBody>
            <a:bodyPr wrap="square" lIns="0" tIns="0" rIns="0" bIns="0" rtlCol="0" anchor="ctr"/>
            <a:lstStyle/>
            <a:p>
              <a:pPr marL="0" indent="0" algn="l">
                <a:lnSpc>
                  <a:spcPts val="1600"/>
                </a:lnSpc>
                <a:buNone/>
              </a:pPr>
              <a:endParaRPr lang="en-US" sz="1400" dirty="0">
                <a:latin typeface="Arial" panose="020B0604020202020204" pitchFamily="34" charset="0"/>
                <a:cs typeface="Arial" panose="020B0604020202020204" pitchFamily="34" charset="0"/>
              </a:endParaRPr>
            </a:p>
          </p:txBody>
        </p:sp>
        <p:sp>
          <p:nvSpPr>
            <p:cNvPr id="14" name="Shape 9"/>
            <p:cNvSpPr/>
            <p:nvPr/>
          </p:nvSpPr>
          <p:spPr>
            <a:xfrm>
              <a:off x="2763203" y="2228850"/>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2. </a:t>
              </a:r>
              <a:r>
                <a:rPr lang="en-US" sz="1400" b="1" dirty="0">
                  <a:solidFill>
                    <a:schemeClr val="bg1"/>
                  </a:solidFill>
                  <a:latin typeface="Arial" panose="020B0604020202020204" pitchFamily="34" charset="0"/>
                  <a:cs typeface="Arial" panose="020B0604020202020204" pitchFamily="34" charset="0"/>
                </a:rPr>
                <a:t>Autocomplete</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Tab</a:t>
              </a:r>
            </a:p>
          </p:txBody>
        </p:sp>
        <p:sp>
          <p:nvSpPr>
            <p:cNvPr id="59" name="Shape 9">
              <a:extLst>
                <a:ext uri="{FF2B5EF4-FFF2-40B4-BE49-F238E27FC236}">
                  <a16:creationId xmlns:a16="http://schemas.microsoft.com/office/drawing/2014/main" id="{21592931-E3E8-4610-A170-0EE65C2BF2B3}"/>
                </a:ext>
              </a:extLst>
            </p:cNvPr>
            <p:cNvSpPr/>
            <p:nvPr/>
          </p:nvSpPr>
          <p:spPr>
            <a:xfrm>
              <a:off x="2763203" y="2793207"/>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3. </a:t>
              </a:r>
              <a:r>
                <a:rPr lang="en-US" sz="1400" b="1" dirty="0">
                  <a:solidFill>
                    <a:schemeClr val="bg1"/>
                  </a:solidFill>
                  <a:latin typeface="Arial" panose="020B0604020202020204" pitchFamily="34" charset="0"/>
                  <a:cs typeface="Arial" panose="020B0604020202020204" pitchFamily="34" charset="0"/>
                </a:rPr>
                <a:t>Inline edit </a:t>
              </a:r>
              <a:r>
                <a:rPr lang="en-US" sz="1400" dirty="0">
                  <a:solidFill>
                    <a:schemeClr val="bg1"/>
                  </a:solidFill>
                  <a:latin typeface="Arial" panose="020B0604020202020204" pitchFamily="34" charset="0"/>
                  <a:cs typeface="Arial" panose="020B0604020202020204" pitchFamily="34" charset="0"/>
                </a:rPr>
                <a:t>(ctrl + K)</a:t>
              </a:r>
            </a:p>
          </p:txBody>
        </p:sp>
        <p:sp>
          <p:nvSpPr>
            <p:cNvPr id="60" name="Shape 9">
              <a:extLst>
                <a:ext uri="{FF2B5EF4-FFF2-40B4-BE49-F238E27FC236}">
                  <a16:creationId xmlns:a16="http://schemas.microsoft.com/office/drawing/2014/main" id="{8B4B176B-9224-4DDA-8FF1-E6426FB4BC8B}"/>
                </a:ext>
              </a:extLst>
            </p:cNvPr>
            <p:cNvSpPr/>
            <p:nvPr/>
          </p:nvSpPr>
          <p:spPr>
            <a:xfrm>
              <a:off x="2763203" y="3416935"/>
              <a:ext cx="3686175" cy="428625"/>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4. </a:t>
              </a:r>
              <a:r>
                <a:rPr lang="en-US" sz="1400" b="1" dirty="0">
                  <a:solidFill>
                    <a:schemeClr val="bg1"/>
                  </a:solidFill>
                  <a:latin typeface="Arial" panose="020B0604020202020204" pitchFamily="34" charset="0"/>
                  <a:cs typeface="Arial" panose="020B0604020202020204" pitchFamily="34" charset="0"/>
                </a:rPr>
                <a:t>Chat</a:t>
              </a:r>
              <a:r>
                <a:rPr lang="en-US" sz="1400" dirty="0">
                  <a:solidFill>
                    <a:schemeClr val="bg1"/>
                  </a:solidFill>
                  <a:latin typeface="Arial" panose="020B0604020202020204" pitchFamily="34" charset="0"/>
                  <a:cs typeface="Arial" panose="020B0604020202020204" pitchFamily="34" charset="0"/>
                </a:rPr>
                <a:t> with </a:t>
              </a:r>
              <a:r>
                <a:rPr lang="en-US" sz="1400" b="1" dirty="0">
                  <a:solidFill>
                    <a:schemeClr val="bg1"/>
                  </a:solidFill>
                  <a:latin typeface="Arial" panose="020B0604020202020204" pitchFamily="34" charset="0"/>
                  <a:cs typeface="Arial" panose="020B0604020202020204" pitchFamily="34" charset="0"/>
                </a:rPr>
                <a:t>Agent</a:t>
              </a:r>
              <a:r>
                <a:rPr lang="en-US" sz="1400" dirty="0">
                  <a:solidFill>
                    <a:schemeClr val="bg1"/>
                  </a:solidFill>
                  <a:latin typeface="Arial" panose="020B0604020202020204" pitchFamily="34" charset="0"/>
                  <a:cs typeface="Arial" panose="020B0604020202020204" pitchFamily="34" charset="0"/>
                </a:rPr>
                <a:t> (ctrl + I)</a:t>
              </a:r>
            </a:p>
          </p:txBody>
        </p:sp>
        <p:sp>
          <p:nvSpPr>
            <p:cNvPr id="63" name="Shape 9">
              <a:extLst>
                <a:ext uri="{FF2B5EF4-FFF2-40B4-BE49-F238E27FC236}">
                  <a16:creationId xmlns:a16="http://schemas.microsoft.com/office/drawing/2014/main" id="{0997DC1E-FE16-4896-A308-5D1008738B8E}"/>
                </a:ext>
              </a:extLst>
            </p:cNvPr>
            <p:cNvSpPr/>
            <p:nvPr/>
          </p:nvSpPr>
          <p:spPr>
            <a:xfrm>
              <a:off x="2763203" y="3959225"/>
              <a:ext cx="3686175" cy="798513"/>
            </a:xfrm>
            <a:prstGeom prst="roundRect">
              <a:avLst>
                <a:gd name="adj" fmla="val 9091"/>
              </a:avLst>
            </a:prstGeom>
            <a:noFill/>
            <a:ln/>
          </p:spPr>
          <p:txBody>
            <a:bodyPr/>
            <a:lstStyle/>
            <a:p>
              <a:r>
                <a:rPr lang="en-US" sz="1400" dirty="0">
                  <a:solidFill>
                    <a:schemeClr val="bg1"/>
                  </a:solidFill>
                  <a:latin typeface="Arial" panose="020B0604020202020204" pitchFamily="34" charset="0"/>
                  <a:cs typeface="Arial" panose="020B0604020202020204" pitchFamily="34" charset="0"/>
                </a:rPr>
                <a:t>5. </a:t>
              </a:r>
              <a:r>
                <a:rPr lang="en-US" sz="1400" b="1" dirty="0">
                  <a:solidFill>
                    <a:schemeClr val="bg1"/>
                  </a:solidFill>
                  <a:latin typeface="Arial" panose="020B0604020202020204" pitchFamily="34" charset="0"/>
                  <a:cs typeface="Arial" panose="020B0604020202020204" pitchFamily="34" charset="0"/>
                </a:rPr>
                <a:t>Bonus Features</a:t>
              </a:r>
              <a:r>
                <a:rPr lang="en-US" sz="1400" dirty="0">
                  <a:solidFill>
                    <a:schemeClr val="bg1"/>
                  </a:solidFill>
                  <a:latin typeface="Arial" panose="020B0604020202020204" pitchFamily="34" charset="0"/>
                  <a:cs typeface="Arial" panose="020B0604020202020204" pitchFamily="34" charset="0"/>
                </a:rPr>
                <a:t> :</a:t>
              </a:r>
            </a:p>
            <a:p>
              <a:r>
                <a:rPr lang="en-US" sz="1100" dirty="0">
                  <a:solidFill>
                    <a:schemeClr val="bg1"/>
                  </a:solidFill>
                  <a:latin typeface="Arial" panose="020B0604020202020204" pitchFamily="34" charset="0"/>
                  <a:cs typeface="Arial" panose="020B0604020202020204" pitchFamily="34" charset="0"/>
                </a:rPr>
                <a:t>&gt; Background Agent, Custom Rules, MCP integration</a:t>
              </a:r>
            </a:p>
          </p:txBody>
        </p:sp>
      </p:grpSp>
      <p:pic>
        <p:nvPicPr>
          <p:cNvPr id="34" name="Picture 33">
            <a:extLst>
              <a:ext uri="{FF2B5EF4-FFF2-40B4-BE49-F238E27FC236}">
                <a16:creationId xmlns:a16="http://schemas.microsoft.com/office/drawing/2014/main" id="{09D3F091-9187-4827-8252-D5E22C2A2819}"/>
              </a:ext>
            </a:extLst>
          </p:cNvPr>
          <p:cNvPicPr>
            <a:picLocks noChangeAspect="1"/>
          </p:cNvPicPr>
          <p:nvPr/>
        </p:nvPicPr>
        <p:blipFill>
          <a:blip r:embed="rId5"/>
          <a:stretch>
            <a:fillRect/>
          </a:stretch>
        </p:blipFill>
        <p:spPr>
          <a:xfrm flipH="1">
            <a:off x="6451187" y="1680243"/>
            <a:ext cx="1758029" cy="1930209"/>
          </a:xfrm>
          <a:prstGeom prst="rect">
            <a:avLst/>
          </a:prstGeom>
        </p:spPr>
      </p:pic>
      <p:pic>
        <p:nvPicPr>
          <p:cNvPr id="53" name="Picture 52">
            <a:extLst>
              <a:ext uri="{FF2B5EF4-FFF2-40B4-BE49-F238E27FC236}">
                <a16:creationId xmlns:a16="http://schemas.microsoft.com/office/drawing/2014/main" id="{B054F6CA-63AF-438D-9A6C-A933E2563D67}"/>
              </a:ext>
            </a:extLst>
          </p:cNvPr>
          <p:cNvPicPr>
            <a:picLocks noChangeAspect="1"/>
          </p:cNvPicPr>
          <p:nvPr/>
        </p:nvPicPr>
        <p:blipFill>
          <a:blip r:embed="rId5"/>
          <a:stretch>
            <a:fillRect/>
          </a:stretch>
        </p:blipFill>
        <p:spPr>
          <a:xfrm flipH="1">
            <a:off x="8793480" y="4796819"/>
            <a:ext cx="276660" cy="3037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5" name="Image 0" descr="preencoded.png">
            <a:extLst>
              <a:ext uri="{FF2B5EF4-FFF2-40B4-BE49-F238E27FC236}">
                <a16:creationId xmlns:a16="http://schemas.microsoft.com/office/drawing/2014/main" id="{A094F7AE-D812-42BF-A4D8-39A99B5A2809}"/>
              </a:ext>
            </a:extLst>
          </p:cNvPr>
          <p:cNvPicPr>
            <a:picLocks noChangeAspect="1"/>
          </p:cNvPicPr>
          <p:nvPr/>
        </p:nvPicPr>
        <p:blipFill>
          <a:blip r:embed="rId3"/>
          <a:stretch>
            <a:fillRect/>
          </a:stretch>
        </p:blipFill>
        <p:spPr>
          <a:xfrm>
            <a:off x="0" y="0"/>
            <a:ext cx="9144000" cy="5143500"/>
          </a:xfrm>
          <a:prstGeom prst="rect">
            <a:avLst/>
          </a:prstGeom>
          <a:effectLst/>
        </p:spPr>
      </p:pic>
      <p:pic>
        <p:nvPicPr>
          <p:cNvPr id="21" name="Picture 20">
            <a:extLst>
              <a:ext uri="{FF2B5EF4-FFF2-40B4-BE49-F238E27FC236}">
                <a16:creationId xmlns:a16="http://schemas.microsoft.com/office/drawing/2014/main" id="{CD07271D-16F2-4BB5-84AE-97BF35E7E274}"/>
              </a:ext>
            </a:extLst>
          </p:cNvPr>
          <p:cNvPicPr>
            <a:picLocks noChangeAspect="1"/>
          </p:cNvPicPr>
          <p:nvPr/>
        </p:nvPicPr>
        <p:blipFill>
          <a:blip r:embed="rId4"/>
          <a:stretch>
            <a:fillRect/>
          </a:stretch>
        </p:blipFill>
        <p:spPr>
          <a:xfrm>
            <a:off x="209836" y="827373"/>
            <a:ext cx="8664000" cy="4230434"/>
          </a:xfrm>
          <a:prstGeom prst="rect">
            <a:avLst/>
          </a:prstGeom>
        </p:spPr>
      </p:pic>
      <p:sp>
        <p:nvSpPr>
          <p:cNvPr id="3" name="Text 1"/>
          <p:cNvSpPr/>
          <p:nvPr/>
        </p:nvSpPr>
        <p:spPr>
          <a:xfrm>
            <a:off x="450782" y="2023609"/>
            <a:ext cx="9555480" cy="342900"/>
          </a:xfrm>
          <a:prstGeom prst="rect">
            <a:avLst/>
          </a:prstGeom>
          <a:noFill/>
          <a:ln/>
        </p:spPr>
        <p:txBody>
          <a:bodyPr wrap="square" lIns="0" tIns="0" rIns="0" bIns="0" rtlCol="0" anchor="t"/>
          <a:lstStyle/>
          <a:p>
            <a:pPr marL="0" indent="0" algn="l">
              <a:lnSpc>
                <a:spcPts val="2700"/>
              </a:lnSpc>
              <a:buNone/>
            </a:pPr>
            <a:endParaRPr lang="en-US" sz="2700" dirty="0">
              <a:latin typeface="Arial" panose="020B0604020202020204" pitchFamily="34" charset="0"/>
              <a:cs typeface="Arial" panose="020B0604020202020204" pitchFamily="34" charset="0"/>
            </a:endParaRPr>
          </a:p>
        </p:txBody>
      </p:sp>
      <p:sp>
        <p:nvSpPr>
          <p:cNvPr id="15" name="Text 12"/>
          <p:cNvSpPr/>
          <p:nvPr/>
        </p:nvSpPr>
        <p:spPr>
          <a:xfrm>
            <a:off x="2943203" y="4458146"/>
            <a:ext cx="240030" cy="228600"/>
          </a:xfrm>
          <a:prstGeom prst="rect">
            <a:avLst/>
          </a:prstGeom>
          <a:noFill/>
          <a:ln/>
        </p:spPr>
        <p:txBody>
          <a:bodyPr wrap="square" lIns="0" tIns="0" rIns="0" bIns="0" rtlCol="0" anchor="ctr"/>
          <a:lstStyle/>
          <a:p>
            <a:pPr marL="0" indent="0" algn="ctr">
              <a:lnSpc>
                <a:spcPts val="1400"/>
              </a:lnSpc>
              <a:buNone/>
            </a:pPr>
            <a:r>
              <a:rPr lang="en-US" sz="900" b="1" dirty="0">
                <a:solidFill>
                  <a:srgbClr val="695AFF"/>
                </a:solidFill>
                <a:latin typeface="Arial" panose="020B0604020202020204" pitchFamily="34" charset="0"/>
                <a:ea typeface="Inter" pitchFamily="34" charset="-122"/>
                <a:cs typeface="Arial" panose="020B0604020202020204" pitchFamily="34" charset="0"/>
              </a:rPr>
              <a:t>3</a:t>
            </a:r>
            <a:endParaRPr lang="en-US" sz="900" dirty="0">
              <a:latin typeface="Arial" panose="020B0604020202020204" pitchFamily="34" charset="0"/>
              <a:cs typeface="Arial" panose="020B0604020202020204" pitchFamily="34" charset="0"/>
            </a:endParaRPr>
          </a:p>
        </p:txBody>
      </p:sp>
      <p:sp>
        <p:nvSpPr>
          <p:cNvPr id="22" name="Speech Bubble: Rectangle 21">
            <a:extLst>
              <a:ext uri="{FF2B5EF4-FFF2-40B4-BE49-F238E27FC236}">
                <a16:creationId xmlns:a16="http://schemas.microsoft.com/office/drawing/2014/main" id="{5C716179-5B95-421E-BC4E-A3F784FECE99}"/>
              </a:ext>
            </a:extLst>
          </p:cNvPr>
          <p:cNvSpPr/>
          <p:nvPr/>
        </p:nvSpPr>
        <p:spPr>
          <a:xfrm>
            <a:off x="450782" y="2232519"/>
            <a:ext cx="884637" cy="320548"/>
          </a:xfrm>
          <a:prstGeom prst="wedgeRectCallout">
            <a:avLst>
              <a:gd name="adj1" fmla="val -33178"/>
              <a:gd name="adj2" fmla="val -8720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Project architecture</a:t>
            </a:r>
          </a:p>
        </p:txBody>
      </p:sp>
      <p:sp>
        <p:nvSpPr>
          <p:cNvPr id="23" name="Speech Bubble: Rectangle 22">
            <a:extLst>
              <a:ext uri="{FF2B5EF4-FFF2-40B4-BE49-F238E27FC236}">
                <a16:creationId xmlns:a16="http://schemas.microsoft.com/office/drawing/2014/main" id="{3025A13B-7C2C-49AF-9526-F1BA931180CA}"/>
              </a:ext>
            </a:extLst>
          </p:cNvPr>
          <p:cNvSpPr/>
          <p:nvPr/>
        </p:nvSpPr>
        <p:spPr>
          <a:xfrm>
            <a:off x="3578353" y="1327786"/>
            <a:ext cx="820465" cy="239316"/>
          </a:xfrm>
          <a:prstGeom prst="wedgeRectCallout">
            <a:avLst>
              <a:gd name="adj1" fmla="val -76519"/>
              <a:gd name="adj2" fmla="val 2373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Inline edit</a:t>
            </a:r>
          </a:p>
        </p:txBody>
      </p:sp>
      <p:sp>
        <p:nvSpPr>
          <p:cNvPr id="24" name="Speech Bubble: Rectangle 23">
            <a:extLst>
              <a:ext uri="{FF2B5EF4-FFF2-40B4-BE49-F238E27FC236}">
                <a16:creationId xmlns:a16="http://schemas.microsoft.com/office/drawing/2014/main" id="{45FA6AD2-7654-4F29-8E73-BDEBFD34320C}"/>
              </a:ext>
            </a:extLst>
          </p:cNvPr>
          <p:cNvSpPr/>
          <p:nvPr/>
        </p:nvSpPr>
        <p:spPr>
          <a:xfrm>
            <a:off x="7778221" y="3562744"/>
            <a:ext cx="820465" cy="320548"/>
          </a:xfrm>
          <a:prstGeom prst="wedgeRectCallout">
            <a:avLst>
              <a:gd name="adj1" fmla="val -65993"/>
              <a:gd name="adj2" fmla="val 35891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Arial" panose="020B0604020202020204" pitchFamily="34" charset="0"/>
                <a:cs typeface="Arial" panose="020B0604020202020204" pitchFamily="34" charset="0"/>
              </a:rPr>
              <a:t>Chat with the agent</a:t>
            </a:r>
          </a:p>
        </p:txBody>
      </p:sp>
      <p:sp>
        <p:nvSpPr>
          <p:cNvPr id="2" name="TextBox 1">
            <a:extLst>
              <a:ext uri="{FF2B5EF4-FFF2-40B4-BE49-F238E27FC236}">
                <a16:creationId xmlns:a16="http://schemas.microsoft.com/office/drawing/2014/main" id="{41C795C9-7FFA-4B4F-BCA7-5B715258CFD8}"/>
              </a:ext>
            </a:extLst>
          </p:cNvPr>
          <p:cNvSpPr txBox="1"/>
          <p:nvPr/>
        </p:nvSpPr>
        <p:spPr>
          <a:xfrm rot="1599751">
            <a:off x="3795098" y="2586660"/>
            <a:ext cx="1493475" cy="41637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sz="900" b="1">
                <a:solidFill>
                  <a:schemeClr val="tx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00" dirty="0">
                <a:latin typeface="Arial" panose="020B0604020202020204" pitchFamily="34" charset="0"/>
                <a:cs typeface="Arial" panose="020B0604020202020204" pitchFamily="34" charset="0"/>
              </a:rPr>
              <a:t>Let’s start the demo !!!</a:t>
            </a:r>
          </a:p>
        </p:txBody>
      </p:sp>
      <p:sp>
        <p:nvSpPr>
          <p:cNvPr id="10" name="Text 0">
            <a:extLst>
              <a:ext uri="{FF2B5EF4-FFF2-40B4-BE49-F238E27FC236}">
                <a16:creationId xmlns:a16="http://schemas.microsoft.com/office/drawing/2014/main" id="{8549423E-6E84-4C32-9FFA-07888BCA5ED9}"/>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Cursor Interface</a:t>
            </a:r>
            <a:endParaRPr lang="en-US" sz="27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1877" y="-53007"/>
            <a:ext cx="9144000" cy="5143500"/>
          </a:xfrm>
          <a:prstGeom prst="rect">
            <a:avLst/>
          </a:prstGeom>
        </p:spPr>
      </p:pic>
      <p:sp>
        <p:nvSpPr>
          <p:cNvPr id="5" name="Text 0"/>
          <p:cNvSpPr/>
          <p:nvPr/>
        </p:nvSpPr>
        <p:spPr>
          <a:xfrm>
            <a:off x="2633451" y="2060713"/>
            <a:ext cx="8801100" cy="342900"/>
          </a:xfrm>
          <a:prstGeom prst="rect">
            <a:avLst/>
          </a:prstGeom>
          <a:noFill/>
          <a:ln/>
        </p:spPr>
        <p:txBody>
          <a:bodyPr wrap="square" lIns="0" tIns="0" rIns="0" bIns="0" rtlCol="0" anchor="t"/>
          <a:lstStyle/>
          <a:p>
            <a:pPr>
              <a:lnSpc>
                <a:spcPts val="2700"/>
              </a:lnSpc>
            </a:pP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892488"/>
            <a:ext cx="5204689" cy="4247317"/>
          </a:xfrm>
          <a:prstGeom prst="rect">
            <a:avLst/>
          </a:prstGeom>
          <a:solidFill>
            <a:srgbClr val="FFFFFF">
              <a:alpha val="10000"/>
            </a:srgbClr>
          </a:solidFill>
          <a:ln w="12700">
            <a:solidFill>
              <a:srgbClr val="FFFFFF">
                <a:alpha val="20000"/>
              </a:srgbClr>
            </a:solidFill>
            <a:prstDash val="solid"/>
          </a:ln>
        </p:spPr>
        <p:txBody>
          <a:bodyPr wrap="square">
            <a:spAutoFit/>
          </a:bodyPr>
          <a:lstStyle/>
          <a:p>
            <a:r>
              <a:rPr lang="en-US" sz="1400" b="1" dirty="0">
                <a:solidFill>
                  <a:schemeClr val="bg1"/>
                </a:solidFill>
                <a:latin typeface="Arial" panose="020B0604020202020204" pitchFamily="34" charset="0"/>
                <a:cs typeface="Arial" panose="020B0604020202020204" pitchFamily="34" charset="0"/>
              </a:rPr>
              <a:t>General Prompting Principles</a:t>
            </a:r>
            <a:br>
              <a:rPr lang="en-US" sz="1400" b="1" dirty="0">
                <a:solidFill>
                  <a:schemeClr val="bg1"/>
                </a:solidFill>
                <a:latin typeface="Arial" panose="020B0604020202020204" pitchFamily="34" charset="0"/>
                <a:cs typeface="Arial" panose="020B0604020202020204" pitchFamily="34" charset="0"/>
              </a:rPr>
            </a:br>
            <a:endParaRPr lang="en-US" sz="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Be explicit</a:t>
            </a:r>
            <a:r>
              <a:rPr lang="en-US" sz="1100" dirty="0">
                <a:solidFill>
                  <a:schemeClr val="bg1"/>
                </a:solidFill>
                <a:latin typeface="Arial" panose="020B0604020202020204" pitchFamily="34" charset="0"/>
                <a:cs typeface="Arial" panose="020B0604020202020204" pitchFamily="34" charset="0"/>
              </a:rPr>
              <a:t>: Tell Cursor exactly what you want (e.g., </a:t>
            </a:r>
            <a:r>
              <a:rPr lang="en-US" sz="1100" i="1" dirty="0">
                <a:solidFill>
                  <a:schemeClr val="bg1"/>
                </a:solidFill>
                <a:latin typeface="Arial" panose="020B0604020202020204" pitchFamily="34" charset="0"/>
                <a:cs typeface="Arial" panose="020B0604020202020204" pitchFamily="34" charset="0"/>
              </a:rPr>
              <a:t>“Write a Python function that loads a CSV and removes missing values”</a:t>
            </a:r>
            <a:r>
              <a:rPr lang="en-US" sz="1100" dirty="0">
                <a:solidFill>
                  <a:schemeClr val="bg1"/>
                </a:solidFill>
                <a:latin typeface="Arial" panose="020B0604020202020204" pitchFamily="34" charset="0"/>
                <a:cs typeface="Arial" panose="020B0604020202020204" pitchFamily="34" charset="0"/>
              </a:rPr>
              <a:t>) and the scope of your request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Step-by-step</a:t>
            </a:r>
            <a:r>
              <a:rPr lang="en-US" sz="1100" dirty="0">
                <a:solidFill>
                  <a:schemeClr val="bg1"/>
                </a:solidFill>
                <a:latin typeface="Arial" panose="020B0604020202020204" pitchFamily="34" charset="0"/>
                <a:cs typeface="Arial" panose="020B0604020202020204" pitchFamily="34" charset="0"/>
              </a:rPr>
              <a:t>: Break down requests into smaller tasks instead of one huge prompt.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context</a:t>
            </a:r>
            <a:r>
              <a:rPr lang="en-US" sz="1100" dirty="0">
                <a:solidFill>
                  <a:schemeClr val="bg1"/>
                </a:solidFill>
                <a:latin typeface="Arial" panose="020B0604020202020204" pitchFamily="34" charset="0"/>
                <a:cs typeface="Arial" panose="020B0604020202020204" pitchFamily="34" charset="0"/>
              </a:rPr>
              <a:t>: Select relevant code/files before prompting so Cursor has the right scope (language, stack)</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Iterate: </a:t>
            </a:r>
            <a:r>
              <a:rPr lang="en-US" sz="1100" dirty="0">
                <a:solidFill>
                  <a:schemeClr val="bg1"/>
                </a:solidFill>
                <a:latin typeface="Arial" panose="020B0604020202020204" pitchFamily="34" charset="0"/>
                <a:cs typeface="Arial" panose="020B0604020202020204" pitchFamily="34" charset="0"/>
              </a:rPr>
              <a:t>Refine prompts if the first result isn’t perfect — don’t hesitate to say </a:t>
            </a:r>
            <a:r>
              <a:rPr lang="en-US" sz="1100" i="1" dirty="0">
                <a:solidFill>
                  <a:schemeClr val="bg1"/>
                </a:solidFill>
                <a:latin typeface="Arial" panose="020B0604020202020204" pitchFamily="34" charset="0"/>
                <a:cs typeface="Arial" panose="020B0604020202020204" pitchFamily="34" charset="0"/>
              </a:rPr>
              <a:t>“fix the bug in this function”</a:t>
            </a:r>
            <a:r>
              <a:rPr lang="en-US" sz="1100" dirty="0">
                <a:solidFill>
                  <a:schemeClr val="bg1"/>
                </a:solidFill>
                <a:latin typeface="Arial" panose="020B0604020202020204" pitchFamily="34" charset="0"/>
                <a:cs typeface="Arial" panose="020B0604020202020204" pitchFamily="34" charset="0"/>
              </a:rPr>
              <a:t>.</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Test, test, and test </a:t>
            </a:r>
            <a:r>
              <a:rPr lang="en-US" sz="1100" dirty="0">
                <a:solidFill>
                  <a:schemeClr val="bg1"/>
                </a:solidFill>
                <a:latin typeface="Arial" panose="020B0604020202020204" pitchFamily="34" charset="0"/>
                <a:cs typeface="Arial" panose="020B0604020202020204" pitchFamily="34" charset="0"/>
              </a:rPr>
              <a:t>: ask Cursor to build tests and test yourself before any implementation</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Reference style/standards</a:t>
            </a:r>
            <a:r>
              <a:rPr lang="en-US" sz="1100" dirty="0">
                <a:solidFill>
                  <a:schemeClr val="bg1"/>
                </a:solidFill>
                <a:latin typeface="Arial" panose="020B0604020202020204" pitchFamily="34" charset="0"/>
                <a:cs typeface="Arial" panose="020B0604020202020204" pitchFamily="34" charset="0"/>
              </a:rPr>
              <a:t>: Ask for </a:t>
            </a:r>
            <a:r>
              <a:rPr lang="en-US" sz="1100" i="1" dirty="0">
                <a:solidFill>
                  <a:schemeClr val="bg1"/>
                </a:solidFill>
                <a:latin typeface="Arial" panose="020B0604020202020204" pitchFamily="34" charset="0"/>
                <a:cs typeface="Arial" panose="020B0604020202020204" pitchFamily="34" charset="0"/>
              </a:rPr>
              <a:t>PEP8-compliant code</a:t>
            </a:r>
            <a:r>
              <a:rPr lang="en-US" sz="1100" dirty="0">
                <a:solidFill>
                  <a:schemeClr val="bg1"/>
                </a:solidFill>
                <a:latin typeface="Arial" panose="020B0604020202020204" pitchFamily="34" charset="0"/>
                <a:cs typeface="Arial" panose="020B0604020202020204" pitchFamily="34" charset="0"/>
              </a:rPr>
              <a:t> or </a:t>
            </a:r>
            <a:r>
              <a:rPr lang="en-US" sz="1100" i="1" dirty="0">
                <a:solidFill>
                  <a:schemeClr val="bg1"/>
                </a:solidFill>
                <a:latin typeface="Arial" panose="020B0604020202020204" pitchFamily="34" charset="0"/>
                <a:cs typeface="Arial" panose="020B0604020202020204" pitchFamily="34" charset="0"/>
              </a:rPr>
              <a:t>add docstrings</a:t>
            </a:r>
            <a:r>
              <a:rPr lang="en-US" sz="1100" dirty="0">
                <a:solidFill>
                  <a:schemeClr val="bg1"/>
                </a:solidFill>
                <a:latin typeface="Arial" panose="020B0604020202020204" pitchFamily="34" charset="0"/>
                <a:cs typeface="Arial" panose="020B0604020202020204" pitchFamily="34" charset="0"/>
              </a:rPr>
              <a:t> to improve readability</a:t>
            </a:r>
            <a:br>
              <a:rPr lang="en-US" sz="1100" dirty="0">
                <a:solidFill>
                  <a:schemeClr val="bg1"/>
                </a:solidFill>
                <a:latin typeface="Arial" panose="020B0604020202020204" pitchFamily="34" charset="0"/>
                <a:cs typeface="Arial" panose="020B0604020202020204" pitchFamily="34" charset="0"/>
              </a:rPr>
            </a:br>
            <a:endParaRPr lang="en-US" sz="11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Save good prompts for future reuse</a:t>
            </a:r>
            <a:br>
              <a:rPr lang="en-US" sz="1100" b="1" dirty="0">
                <a:solidFill>
                  <a:schemeClr val="bg1"/>
                </a:solidFill>
                <a:latin typeface="Arial" panose="020B0604020202020204" pitchFamily="34" charset="0"/>
                <a:cs typeface="Arial" panose="020B0604020202020204" pitchFamily="34" charset="0"/>
              </a:rPr>
            </a:br>
            <a:endParaRPr lang="en-US" sz="11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b="1" dirty="0">
                <a:solidFill>
                  <a:schemeClr val="bg1"/>
                </a:solidFill>
                <a:latin typeface="Arial" panose="020B0604020202020204" pitchFamily="34" charset="0"/>
                <a:cs typeface="Arial" panose="020B0604020202020204" pitchFamily="34" charset="0"/>
              </a:rPr>
              <a:t>Use custom rules </a:t>
            </a:r>
            <a:r>
              <a:rPr lang="en-US" sz="1100" dirty="0">
                <a:solidFill>
                  <a:schemeClr val="bg1"/>
                </a:solidFill>
                <a:latin typeface="Arial" panose="020B0604020202020204" pitchFamily="34" charset="0"/>
                <a:cs typeface="Arial" panose="020B0604020202020204" pitchFamily="34" charset="0"/>
              </a:rPr>
              <a:t>to guide the AI toward your coding style.</a:t>
            </a:r>
          </a:p>
        </p:txBody>
      </p:sp>
      <p:pic>
        <p:nvPicPr>
          <p:cNvPr id="19" name="Picture 18">
            <a:extLst>
              <a:ext uri="{FF2B5EF4-FFF2-40B4-BE49-F238E27FC236}">
                <a16:creationId xmlns:a16="http://schemas.microsoft.com/office/drawing/2014/main" id="{57560C54-2C38-4FB4-B5BA-895EF3F451E4}"/>
              </a:ext>
            </a:extLst>
          </p:cNvPr>
          <p:cNvPicPr>
            <a:picLocks noChangeAspect="1"/>
          </p:cNvPicPr>
          <p:nvPr/>
        </p:nvPicPr>
        <p:blipFill>
          <a:blip r:embed="rId4"/>
          <a:stretch>
            <a:fillRect/>
          </a:stretch>
        </p:blipFill>
        <p:spPr>
          <a:xfrm flipH="1">
            <a:off x="6451187" y="1680243"/>
            <a:ext cx="1758029" cy="1930209"/>
          </a:xfrm>
          <a:prstGeom prst="rect">
            <a:avLst/>
          </a:prstGeom>
        </p:spPr>
      </p:pic>
      <p:sp>
        <p:nvSpPr>
          <p:cNvPr id="6" name="Text 0">
            <a:extLst>
              <a:ext uri="{FF2B5EF4-FFF2-40B4-BE49-F238E27FC236}">
                <a16:creationId xmlns:a16="http://schemas.microsoft.com/office/drawing/2014/main" id="{D1198399-45E2-4411-BE85-C0D80F3724AF}"/>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Prompting tips for Cursor</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381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645" y="1"/>
            <a:ext cx="9144000" cy="5143500"/>
          </a:xfrm>
          <a:prstGeom prst="rect">
            <a:avLst/>
          </a:prstGeom>
        </p:spPr>
      </p:pic>
      <p:sp>
        <p:nvSpPr>
          <p:cNvPr id="5" name="Text 0"/>
          <p:cNvSpPr/>
          <p:nvPr/>
        </p:nvSpPr>
        <p:spPr>
          <a:xfrm>
            <a:off x="332255" y="717727"/>
            <a:ext cx="8801100" cy="342900"/>
          </a:xfrm>
          <a:prstGeom prst="rect">
            <a:avLst/>
          </a:prstGeom>
          <a:noFill/>
          <a:ln/>
        </p:spPr>
        <p:txBody>
          <a:bodyPr wrap="square" lIns="0" tIns="0" rIns="0" bIns="0" rtlCol="0" anchor="t"/>
          <a:lstStyle/>
          <a:p>
            <a:pPr>
              <a:lnSpc>
                <a:spcPts val="2700"/>
              </a:lnSpc>
            </a:pPr>
            <a:endParaRPr lang="en-US" sz="27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55D3189-3545-46CA-9BC1-FB112EAD3D57}"/>
              </a:ext>
            </a:extLst>
          </p:cNvPr>
          <p:cNvSpPr/>
          <p:nvPr/>
        </p:nvSpPr>
        <p:spPr>
          <a:xfrm>
            <a:off x="301069" y="1035719"/>
            <a:ext cx="5256000" cy="3693319"/>
          </a:xfrm>
          <a:prstGeom prst="rect">
            <a:avLst/>
          </a:prstGeom>
          <a:solidFill>
            <a:srgbClr val="FFFFFF">
              <a:alpha val="10000"/>
            </a:srgbClr>
          </a:solidFill>
          <a:ln w="12700">
            <a:solidFill>
              <a:srgbClr val="FFFFFF">
                <a:alpha val="20000"/>
              </a:srgbClr>
            </a:solidFill>
            <a:prstDash val="solid"/>
          </a:ln>
        </p:spPr>
        <p:txBody>
          <a:bodyPr wrap="square">
            <a:spAutoFit/>
          </a:bodyPr>
          <a:lstStyle/>
          <a:p>
            <a:pPr marL="285750" indent="-285750">
              <a:buFont typeface="Arial" panose="020B0604020202020204" pitchFamily="34" charset="0"/>
              <a:buChar char="•"/>
            </a:pPr>
            <a:r>
              <a:rPr lang="en-US" sz="1300" b="1" dirty="0">
                <a:solidFill>
                  <a:schemeClr val="bg1"/>
                </a:solidFill>
              </a:rPr>
              <a:t>Task-oriented:</a:t>
            </a:r>
            <a:br>
              <a:rPr lang="en-US" sz="1300" dirty="0">
                <a:solidFill>
                  <a:schemeClr val="bg1"/>
                </a:solidFill>
              </a:rPr>
            </a:br>
            <a:r>
              <a:rPr lang="en-US" sz="1300" dirty="0">
                <a:solidFill>
                  <a:schemeClr val="bg1"/>
                </a:solidFill>
              </a:rPr>
              <a:t>“Generate a </a:t>
            </a:r>
            <a:r>
              <a:rPr lang="en-US" sz="1300" dirty="0" err="1">
                <a:solidFill>
                  <a:schemeClr val="bg1"/>
                </a:solidFill>
              </a:rPr>
              <a:t>Streamlit</a:t>
            </a:r>
            <a:r>
              <a:rPr lang="en-US" sz="1300" dirty="0">
                <a:solidFill>
                  <a:schemeClr val="bg1"/>
                </a:solidFill>
              </a:rPr>
              <a:t> app that displays a bar chart of Titanic survival by gender.”</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Debugging-oriented:</a:t>
            </a:r>
            <a:br>
              <a:rPr lang="en-US" sz="1300" dirty="0">
                <a:solidFill>
                  <a:schemeClr val="bg1"/>
                </a:solidFill>
              </a:rPr>
            </a:br>
            <a:r>
              <a:rPr lang="en-US" sz="1300" dirty="0">
                <a:solidFill>
                  <a:schemeClr val="bg1"/>
                </a:solidFill>
              </a:rPr>
              <a:t>“Fix the </a:t>
            </a:r>
            <a:r>
              <a:rPr lang="en-US" sz="1300" dirty="0" err="1">
                <a:solidFill>
                  <a:schemeClr val="bg1"/>
                </a:solidFill>
              </a:rPr>
              <a:t>KeyError</a:t>
            </a:r>
            <a:r>
              <a:rPr lang="en-US" sz="1300" dirty="0">
                <a:solidFill>
                  <a:schemeClr val="bg1"/>
                </a:solidFill>
              </a:rPr>
              <a:t> in this function. Keep the rest of the logic unchanged.”</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Refactoring-oriented:</a:t>
            </a:r>
            <a:br>
              <a:rPr lang="en-US" sz="1300" dirty="0">
                <a:solidFill>
                  <a:schemeClr val="bg1"/>
                </a:solidFill>
              </a:rPr>
            </a:br>
            <a:r>
              <a:rPr lang="en-US" sz="1300" dirty="0">
                <a:solidFill>
                  <a:schemeClr val="bg1"/>
                </a:solidFill>
              </a:rPr>
              <a:t>“Simplify this function to reduce nested loops while keeping the same output.”</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Explaining-oriented:</a:t>
            </a:r>
            <a:br>
              <a:rPr lang="en-US" sz="1300" dirty="0">
                <a:solidFill>
                  <a:schemeClr val="bg1"/>
                </a:solidFill>
              </a:rPr>
            </a:br>
            <a:r>
              <a:rPr lang="en-US" sz="1300" dirty="0">
                <a:solidFill>
                  <a:schemeClr val="bg1"/>
                </a:solidFill>
              </a:rPr>
              <a:t>“Explain what this function does line by line in simple terms.”</a:t>
            </a:r>
            <a:br>
              <a:rPr lang="en-US" sz="1300" dirty="0">
                <a:solidFill>
                  <a:schemeClr val="bg1"/>
                </a:solidFill>
              </a:rPr>
            </a:br>
            <a:endParaRPr lang="en-US" sz="1300" dirty="0">
              <a:solidFill>
                <a:schemeClr val="bg1"/>
              </a:solidFill>
            </a:endParaRPr>
          </a:p>
          <a:p>
            <a:pPr marL="285750" indent="-285750">
              <a:buFont typeface="Arial" panose="020B0604020202020204" pitchFamily="34" charset="0"/>
              <a:buChar char="•"/>
            </a:pPr>
            <a:r>
              <a:rPr lang="en-US" sz="1300" b="1" dirty="0">
                <a:solidFill>
                  <a:schemeClr val="bg1"/>
                </a:solidFill>
              </a:rPr>
              <a:t>Testing-oriented:</a:t>
            </a:r>
            <a:br>
              <a:rPr lang="en-US" sz="1300" dirty="0">
                <a:solidFill>
                  <a:schemeClr val="bg1"/>
                </a:solidFill>
              </a:rPr>
            </a:br>
            <a:r>
              <a:rPr lang="en-US" sz="1300" dirty="0">
                <a:solidFill>
                  <a:schemeClr val="bg1"/>
                </a:solidFill>
              </a:rPr>
              <a:t>“Write unit tests for this function using </a:t>
            </a:r>
            <a:r>
              <a:rPr lang="en-US" sz="1300" dirty="0" err="1">
                <a:solidFill>
                  <a:schemeClr val="bg1"/>
                </a:solidFill>
              </a:rPr>
              <a:t>pytest</a:t>
            </a:r>
            <a:r>
              <a:rPr lang="en-US" sz="1300" dirty="0">
                <a:solidFill>
                  <a:schemeClr val="bg1"/>
                </a:solidFill>
              </a:rPr>
              <a:t>.”</a:t>
            </a:r>
          </a:p>
          <a:p>
            <a:pPr marL="285750" indent="-285750">
              <a:buFont typeface="Arial" panose="020B0604020202020204" pitchFamily="34" charset="0"/>
              <a:buChar char="•"/>
            </a:pPr>
            <a:endParaRPr lang="en-US" sz="1300" dirty="0">
              <a:solidFill>
                <a:schemeClr val="bg1"/>
              </a:solidFill>
            </a:endParaRPr>
          </a:p>
        </p:txBody>
      </p:sp>
      <p:pic>
        <p:nvPicPr>
          <p:cNvPr id="7" name="Picture 6">
            <a:extLst>
              <a:ext uri="{FF2B5EF4-FFF2-40B4-BE49-F238E27FC236}">
                <a16:creationId xmlns:a16="http://schemas.microsoft.com/office/drawing/2014/main" id="{70B864EA-A457-4C6F-A04D-C010A3F9906E}"/>
              </a:ext>
            </a:extLst>
          </p:cNvPr>
          <p:cNvPicPr>
            <a:picLocks noChangeAspect="1"/>
          </p:cNvPicPr>
          <p:nvPr/>
        </p:nvPicPr>
        <p:blipFill>
          <a:blip r:embed="rId4"/>
          <a:stretch>
            <a:fillRect/>
          </a:stretch>
        </p:blipFill>
        <p:spPr>
          <a:xfrm flipH="1">
            <a:off x="6451187" y="1680243"/>
            <a:ext cx="1758029" cy="1930209"/>
          </a:xfrm>
          <a:prstGeom prst="rect">
            <a:avLst/>
          </a:prstGeom>
        </p:spPr>
      </p:pic>
      <p:sp>
        <p:nvSpPr>
          <p:cNvPr id="8" name="Text 0">
            <a:extLst>
              <a:ext uri="{FF2B5EF4-FFF2-40B4-BE49-F238E27FC236}">
                <a16:creationId xmlns:a16="http://schemas.microsoft.com/office/drawing/2014/main" id="{E3B4C1EF-51F1-4DBB-9C33-A44B8B0A2B78}"/>
              </a:ext>
            </a:extLst>
          </p:cNvPr>
          <p:cNvSpPr/>
          <p:nvPr/>
        </p:nvSpPr>
        <p:spPr>
          <a:xfrm>
            <a:off x="171450" y="457200"/>
            <a:ext cx="8801100" cy="342900"/>
          </a:xfrm>
          <a:prstGeom prst="rect">
            <a:avLst/>
          </a:prstGeom>
          <a:noFill/>
          <a:ln/>
        </p:spPr>
        <p:txBody>
          <a:bodyPr wrap="square" lIns="0" tIns="0" rIns="0" bIns="0" rtlCol="0" anchor="t"/>
          <a:lstStyle/>
          <a:p>
            <a:pPr>
              <a:lnSpc>
                <a:spcPts val="2700"/>
              </a:lnSpc>
            </a:pPr>
            <a:r>
              <a:rPr lang="en-US" sz="2700" b="1" dirty="0">
                <a:solidFill>
                  <a:srgbClr val="FFFFFF"/>
                </a:solidFill>
                <a:latin typeface="Arial" panose="020B0604020202020204" pitchFamily="34" charset="0"/>
                <a:ea typeface="Inter" pitchFamily="34" charset="-122"/>
                <a:cs typeface="Arial" panose="020B0604020202020204" pitchFamily="34" charset="0"/>
              </a:rPr>
              <a:t>Prompt templates for beginners</a:t>
            </a:r>
            <a:endParaRPr lang="en-US"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9133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2268</Words>
  <Application>Microsoft Office PowerPoint</Application>
  <PresentationFormat>On-screen Show (16:9)</PresentationFormat>
  <Paragraphs>183</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Unicode MS</vt:lpstr>
      <vt:lpstr>Calibri</vt:lpstr>
      <vt:lpstr>Inter</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VELTIN Remi</cp:lastModifiedBy>
  <cp:revision>88</cp:revision>
  <dcterms:created xsi:type="dcterms:W3CDTF">2025-08-22T14:54:31Z</dcterms:created>
  <dcterms:modified xsi:type="dcterms:W3CDTF">2025-09-03T15:34:20Z</dcterms:modified>
</cp:coreProperties>
</file>